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57" r:id="rId2"/>
    <p:sldId id="271" r:id="rId3"/>
    <p:sldId id="272" r:id="rId4"/>
    <p:sldId id="274" r:id="rId5"/>
    <p:sldId id="283" r:id="rId6"/>
    <p:sldId id="270" r:id="rId7"/>
    <p:sldId id="266" r:id="rId8"/>
    <p:sldId id="273" r:id="rId9"/>
    <p:sldId id="275" r:id="rId10"/>
    <p:sldId id="278" r:id="rId11"/>
    <p:sldId id="280" r:id="rId12"/>
    <p:sldId id="279" r:id="rId13"/>
    <p:sldId id="281" r:id="rId14"/>
    <p:sldId id="28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4" d="100"/>
          <a:sy n="74" d="100"/>
        </p:scale>
        <p:origin x="72"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17601-D867-4BBA-B6AD-A8404939203C}" type="datetimeFigureOut">
              <a:rPr lang="en-US" smtClean="0"/>
              <a:t>7/18/2018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08246-EA20-41EC-B845-8372AA302BB3}" type="slidenum">
              <a:rPr lang="en-US" smtClean="0"/>
              <a:t>‹#›</a:t>
            </a:fld>
            <a:endParaRPr lang="en-US"/>
          </a:p>
        </p:txBody>
      </p:sp>
    </p:spTree>
    <p:extLst>
      <p:ext uri="{BB962C8B-B14F-4D97-AF65-F5344CB8AC3E}">
        <p14:creationId xmlns:p14="http://schemas.microsoft.com/office/powerpoint/2010/main" val="6878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CF2398-C6EA-408F-A67C-E2DE1F76DA4F}"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24985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799708-4D95-453B-8175-2D6E8BB7A2E9}"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330116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C4A2B3-F83E-410F-BDC5-AD6ED6ED7DF6}"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AE377-BE8F-417E-98B1-AE0515731BA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07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02B8D1-CBFA-4095-A9C1-902DC459AEBB}"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2680136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6D5425-62B1-4E6E-A087-2861D57445CA}"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AE377-BE8F-417E-98B1-AE0515731BA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1216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AF240C-82C5-4317-A81B-F645475AE7A8}"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249152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20B50-F04C-456D-8568-2EF7E6C889E2}"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197424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D578F-C181-4216-8D32-20E5441E1742}"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100166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728D5-BFCD-408A-9FFA-BB143C0F6901}"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9727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4F2589-4277-455A-9E9E-075C3A0A1FCE}" type="datetime1">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106218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488B1A-C7BB-4ED6-91AA-DB38F644F620}"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231977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B0349-D333-460A-A3D1-5609AEC54D30}" type="datetime1">
              <a:rPr lang="en-US" smtClean="0"/>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322125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040B44-1173-48B4-95F4-C0F912413E8D}" type="datetime1">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62123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49284-90B3-4EA7-B734-EDC4651C65F8}" type="datetime1">
              <a:rPr lang="en-US" smtClean="0"/>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244354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862157-C420-4F05-B65F-CA760AE5DBE6}" type="datetime1">
              <a:rPr lang="en-US" smtClean="0"/>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AE377-BE8F-417E-98B1-AE0515731BAB}" type="slidenum">
              <a:rPr lang="en-US" smtClean="0"/>
              <a:t>‹#›</a:t>
            </a:fld>
            <a:endParaRPr lang="en-US"/>
          </a:p>
        </p:txBody>
      </p:sp>
    </p:spTree>
    <p:extLst>
      <p:ext uri="{BB962C8B-B14F-4D97-AF65-F5344CB8AC3E}">
        <p14:creationId xmlns:p14="http://schemas.microsoft.com/office/powerpoint/2010/main" val="335312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AE377-BE8F-417E-98B1-AE0515731BAB}" type="slidenum">
              <a:rPr lang="en-US" smtClean="0"/>
              <a:t>‹#›</a:t>
            </a:fld>
            <a:endParaRPr lang="en-US"/>
          </a:p>
        </p:txBody>
      </p:sp>
      <p:sp>
        <p:nvSpPr>
          <p:cNvPr id="5" name="Date Placeholder 4"/>
          <p:cNvSpPr>
            <a:spLocks noGrp="1"/>
          </p:cNvSpPr>
          <p:nvPr>
            <p:ph type="dt" sz="half" idx="10"/>
          </p:nvPr>
        </p:nvSpPr>
        <p:spPr/>
        <p:txBody>
          <a:bodyPr/>
          <a:lstStyle/>
          <a:p>
            <a:fld id="{FF55C1F4-55C1-47D3-94F4-E252A1F35F42}" type="datetime1">
              <a:rPr lang="en-US" smtClean="0"/>
              <a:t>7/18/2018</a:t>
            </a:fld>
            <a:endParaRPr lang="en-US"/>
          </a:p>
        </p:txBody>
      </p:sp>
    </p:spTree>
    <p:extLst>
      <p:ext uri="{BB962C8B-B14F-4D97-AF65-F5344CB8AC3E}">
        <p14:creationId xmlns:p14="http://schemas.microsoft.com/office/powerpoint/2010/main" val="337018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83DF54-DFF4-499B-BC77-A1C47CD03A5F}" type="datetime1">
              <a:rPr lang="en-US" smtClean="0"/>
              <a:t>7/18/2018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0AE377-BE8F-417E-98B1-AE0515731BAB}" type="slidenum">
              <a:rPr lang="en-US" smtClean="0"/>
              <a:t>‹#›</a:t>
            </a:fld>
            <a:endParaRPr lang="en-US"/>
          </a:p>
        </p:txBody>
      </p:sp>
    </p:spTree>
    <p:extLst>
      <p:ext uri="{BB962C8B-B14F-4D97-AF65-F5344CB8AC3E}">
        <p14:creationId xmlns:p14="http://schemas.microsoft.com/office/powerpoint/2010/main" val="4751028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EE2C77-3992-4038-B834-F521AF1DA8D9}"/>
              </a:ext>
            </a:extLst>
          </p:cNvPr>
          <p:cNvSpPr>
            <a:spLocks noGrp="1"/>
          </p:cNvSpPr>
          <p:nvPr>
            <p:ph type="title"/>
          </p:nvPr>
        </p:nvSpPr>
        <p:spPr>
          <a:xfrm>
            <a:off x="819435" y="800806"/>
            <a:ext cx="10139102" cy="5316965"/>
          </a:xfrm>
        </p:spPr>
        <p:txBody>
          <a:bodyPr anchor="t">
            <a:normAutofit fontScale="90000"/>
          </a:bodyPr>
          <a:lstStyle/>
          <a:p>
            <a:pPr algn="ct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“Efficient Generation of Tradespaces for</a:t>
            </a: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Complexity Allocation in Complex Systems</a:t>
            </a:r>
            <a:r>
              <a:rPr lang="en-US" dirty="0">
                <a:solidFill>
                  <a:schemeClr val="tx1"/>
                </a:solidFill>
                <a:latin typeface="Times New Roman" panose="02020603050405020304" pitchFamily="18" charset="0"/>
                <a:cs typeface="Times New Roman" panose="02020603050405020304" pitchFamily="18" charset="0"/>
              </a:rPr>
              <a:t>”</a:t>
            </a:r>
            <a:br>
              <a:rPr lang="en-US"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Presented at the 62nd Annual Meeting of the</a:t>
            </a:r>
            <a:br>
              <a:rPr lang="en-US" sz="2700" dirty="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 International Society for the Systems Sciences (ISSS)</a:t>
            </a:r>
            <a:br>
              <a:rPr lang="en-US" sz="2700" dirty="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 Corvallis, Oregon, United States</a:t>
            </a:r>
            <a:br>
              <a:rPr lang="en-US" sz="2700" dirty="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July 23, 2018</a:t>
            </a:r>
            <a:br>
              <a:rPr lang="en-US" sz="2700"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rPr>
              <a:t>Farouk Bonilla, Shahram Sarkani, and Thomas Mazzuchi </a:t>
            </a:r>
            <a:br>
              <a:rPr lang="en-US" sz="2200" dirty="0">
                <a:solidFill>
                  <a:schemeClr val="tx1"/>
                </a:solidFill>
              </a:rPr>
            </a:br>
            <a:r>
              <a:rPr lang="en-US" sz="2200" dirty="0">
                <a:solidFill>
                  <a:schemeClr val="tx1"/>
                </a:solidFill>
              </a:rPr>
              <a:t>(farouk_bonilla@gwu.edu, sarkani@gwu.edu , mazzu@gwu.edu) </a:t>
            </a:r>
            <a:br>
              <a:rPr lang="en-US" sz="1800" dirty="0">
                <a:solidFill>
                  <a:schemeClr val="tx1"/>
                </a:solidFill>
              </a:rPr>
            </a:br>
            <a:br>
              <a:rPr lang="en-US" sz="1800" dirty="0">
                <a:solidFill>
                  <a:schemeClr val="tx1"/>
                </a:solidFill>
              </a:rPr>
            </a:br>
            <a:endParaRPr lang="en-US" sz="1800" dirty="0">
              <a:solidFill>
                <a:schemeClr val="tx1"/>
              </a:solidFill>
            </a:endParaRPr>
          </a:p>
        </p:txBody>
      </p:sp>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10784135" y="6197479"/>
            <a:ext cx="683339" cy="365125"/>
          </a:xfrm>
        </p:spPr>
        <p:txBody>
          <a:bodyPr/>
          <a:lstStyle/>
          <a:p>
            <a:fld id="{D10AE377-BE8F-417E-98B1-AE0515731BAB}" type="slidenum">
              <a:rPr lang="en-US" smtClean="0">
                <a:solidFill>
                  <a:schemeClr val="tx1"/>
                </a:solidFill>
              </a:rPr>
              <a:t>1</a:t>
            </a:fld>
            <a:endParaRPr lang="en-US" dirty="0">
              <a:solidFill>
                <a:schemeClr val="tx1"/>
              </a:solidFill>
            </a:endParaRPr>
          </a:p>
        </p:txBody>
      </p:sp>
      <p:pic>
        <p:nvPicPr>
          <p:cNvPr id="5" name="Picture 4" descr="https://creativeservices.gwu.edu/sites/creativeservices.gwu.edu/files/image/gw_txt_2cs_rev.png">
            <a:extLst>
              <a:ext uri="{FF2B5EF4-FFF2-40B4-BE49-F238E27FC236}">
                <a16:creationId xmlns:a16="http://schemas.microsoft.com/office/drawing/2014/main" id="{D2C6E2BA-833D-4412-A025-50B436170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873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11234513" y="6394619"/>
            <a:ext cx="683339" cy="365125"/>
          </a:xfrm>
        </p:spPr>
        <p:txBody>
          <a:bodyPr/>
          <a:lstStyle/>
          <a:p>
            <a:fld id="{D10AE377-BE8F-417E-98B1-AE0515731BAB}" type="slidenum">
              <a:rPr lang="en-US" smtClean="0">
                <a:solidFill>
                  <a:schemeClr val="tx1"/>
                </a:solidFill>
              </a:rPr>
              <a:t>10</a:t>
            </a:fld>
            <a:endParaRPr lang="en-US" dirty="0">
              <a:solidFill>
                <a:schemeClr val="tx1"/>
              </a:solidFill>
            </a:endParaRPr>
          </a:p>
        </p:txBody>
      </p:sp>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8">
            <a:extLst>
              <a:ext uri="{FF2B5EF4-FFF2-40B4-BE49-F238E27FC236}">
                <a16:creationId xmlns:a16="http://schemas.microsoft.com/office/drawing/2014/main" id="{278CBE23-A842-4F4C-B698-029486BA0AF5}"/>
              </a:ext>
            </a:extLst>
          </p:cNvPr>
          <p:cNvSpPr>
            <a:spLocks noGrp="1"/>
          </p:cNvSpPr>
          <p:nvPr>
            <p:ph type="title"/>
          </p:nvPr>
        </p:nvSpPr>
        <p:spPr>
          <a:xfrm>
            <a:off x="644679" y="379929"/>
            <a:ext cx="9620550" cy="553055"/>
          </a:xfrm>
        </p:spPr>
        <p:txBody>
          <a:bodyPr>
            <a:normAutofit fontScale="90000"/>
          </a:bodyPr>
          <a:lstStyle/>
          <a:p>
            <a:r>
              <a:rPr lang="en-US" b="1" dirty="0">
                <a:solidFill>
                  <a:srgbClr val="00B0F0"/>
                </a:solidFill>
                <a:latin typeface="Times New Roman" panose="02020603050405020304" pitchFamily="18" charset="0"/>
                <a:cs typeface="Times New Roman" panose="02020603050405020304" pitchFamily="18" charset="0"/>
              </a:rPr>
              <a:t>TOPOLOGICAL COMPLEXITY</a:t>
            </a:r>
          </a:p>
        </p:txBody>
      </p:sp>
      <p:pic>
        <p:nvPicPr>
          <p:cNvPr id="3" name="Picture 2">
            <a:extLst>
              <a:ext uri="{FF2B5EF4-FFF2-40B4-BE49-F238E27FC236}">
                <a16:creationId xmlns:a16="http://schemas.microsoft.com/office/drawing/2014/main" id="{4B526920-158A-4AFD-9E2C-95D535B78EAA}"/>
              </a:ext>
            </a:extLst>
          </p:cNvPr>
          <p:cNvPicPr>
            <a:picLocks noChangeAspect="1"/>
          </p:cNvPicPr>
          <p:nvPr/>
        </p:nvPicPr>
        <p:blipFill>
          <a:blip r:embed="rId3"/>
          <a:stretch>
            <a:fillRect/>
          </a:stretch>
        </p:blipFill>
        <p:spPr>
          <a:xfrm>
            <a:off x="1172110" y="1332557"/>
            <a:ext cx="4719456" cy="1817525"/>
          </a:xfrm>
          <a:prstGeom prst="rect">
            <a:avLst/>
          </a:prstGeom>
        </p:spPr>
      </p:pic>
      <p:sp>
        <p:nvSpPr>
          <p:cNvPr id="7" name="Rectangle 6">
            <a:extLst>
              <a:ext uri="{FF2B5EF4-FFF2-40B4-BE49-F238E27FC236}">
                <a16:creationId xmlns:a16="http://schemas.microsoft.com/office/drawing/2014/main" id="{5CC9F782-A9F1-4D9F-BAE7-8F16D6A38F67}"/>
              </a:ext>
            </a:extLst>
          </p:cNvPr>
          <p:cNvSpPr/>
          <p:nvPr/>
        </p:nvSpPr>
        <p:spPr>
          <a:xfrm>
            <a:off x="6151751" y="1859811"/>
            <a:ext cx="3732152" cy="830997"/>
          </a:xfrm>
          <a:prstGeom prst="rect">
            <a:avLst/>
          </a:prstGeom>
        </p:spPr>
        <p:txBody>
          <a:bodyPr wrap="square">
            <a:spAutoFit/>
          </a:bodyPr>
          <a:lstStyle/>
          <a:p>
            <a:pPr marL="342900" indent="-342900">
              <a:buAutoNum type="alphaUcParenBoth"/>
            </a:pPr>
            <a:r>
              <a:rPr lang="en-US" sz="1600" dirty="0">
                <a:latin typeface="Times New Roman" panose="02020603050405020304" pitchFamily="18" charset="0"/>
                <a:cs typeface="Times New Roman" panose="02020603050405020304" pitchFamily="18" charset="0"/>
              </a:rPr>
              <a:t>Centralized or bus architecture</a:t>
            </a:r>
          </a:p>
          <a:p>
            <a:pPr marL="342900" indent="-342900">
              <a:buAutoNum type="alphaUcParenBoth"/>
            </a:pPr>
            <a:r>
              <a:rPr lang="en-US" sz="1600" dirty="0">
                <a:latin typeface="Times New Roman" panose="02020603050405020304" pitchFamily="18" charset="0"/>
                <a:cs typeface="Times New Roman" panose="02020603050405020304" pitchFamily="18" charset="0"/>
              </a:rPr>
              <a:t>Hierarchical architecture</a:t>
            </a:r>
          </a:p>
          <a:p>
            <a:pPr marL="342900" indent="-342900">
              <a:buAutoNum type="alphaUcParenBoth"/>
            </a:pPr>
            <a:r>
              <a:rPr lang="en-US" sz="1600" dirty="0">
                <a:latin typeface="Times New Roman" panose="02020603050405020304" pitchFamily="18" charset="0"/>
                <a:cs typeface="Times New Roman" panose="02020603050405020304" pitchFamily="18" charset="0"/>
              </a:rPr>
              <a:t>Distributed architecture</a:t>
            </a:r>
          </a:p>
        </p:txBody>
      </p:sp>
      <p:sp>
        <p:nvSpPr>
          <p:cNvPr id="39" name="Content Placeholder 5">
            <a:extLst>
              <a:ext uri="{FF2B5EF4-FFF2-40B4-BE49-F238E27FC236}">
                <a16:creationId xmlns:a16="http://schemas.microsoft.com/office/drawing/2014/main" id="{4FBC6337-2293-4C4C-A487-8F802E02F956}"/>
              </a:ext>
            </a:extLst>
          </p:cNvPr>
          <p:cNvSpPr txBox="1">
            <a:spLocks/>
          </p:cNvSpPr>
          <p:nvPr/>
        </p:nvSpPr>
        <p:spPr>
          <a:xfrm>
            <a:off x="958187" y="1013654"/>
            <a:ext cx="7031926" cy="7666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dirty="0">
                <a:latin typeface="Times New Roman" panose="02020603050405020304" pitchFamily="18" charset="0"/>
                <a:cs typeface="Times New Roman" panose="02020603050405020304" pitchFamily="18" charset="0"/>
              </a:rPr>
              <a:t>Evolution of topological complexity based on their internal structure</a:t>
            </a:r>
            <a:endParaRPr lang="en-US" dirty="0">
              <a:latin typeface="Times New Roman" panose="02020603050405020304" pitchFamily="18" charset="0"/>
              <a:cs typeface="Times New Roman" panose="02020603050405020304" pitchFamily="18" charset="0"/>
            </a:endParaRPr>
          </a:p>
        </p:txBody>
      </p:sp>
      <p:sp>
        <p:nvSpPr>
          <p:cNvPr id="42" name="Content Placeholder 5">
            <a:extLst>
              <a:ext uri="{FF2B5EF4-FFF2-40B4-BE49-F238E27FC236}">
                <a16:creationId xmlns:a16="http://schemas.microsoft.com/office/drawing/2014/main" id="{2E5CEAE4-2C2D-4596-B044-198AB56679D8}"/>
              </a:ext>
            </a:extLst>
          </p:cNvPr>
          <p:cNvSpPr txBox="1">
            <a:spLocks/>
          </p:cNvSpPr>
          <p:nvPr/>
        </p:nvSpPr>
        <p:spPr>
          <a:xfrm>
            <a:off x="1772596" y="3219136"/>
            <a:ext cx="3822661" cy="231635"/>
          </a:xfrm>
          <a:prstGeom prst="rect">
            <a:avLst/>
          </a:prstGeom>
          <a:solidFill>
            <a:schemeClr val="bg1"/>
          </a:solidFill>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900" dirty="0">
                <a:solidFill>
                  <a:schemeClr val="tx1"/>
                </a:solidFill>
                <a:latin typeface="Times New Roman" panose="02020603050405020304" pitchFamily="18" charset="0"/>
                <a:cs typeface="Times New Roman" panose="02020603050405020304" pitchFamily="18" charset="0"/>
              </a:rPr>
              <a:t>[K. Sinha and O. L. De </a:t>
            </a:r>
            <a:r>
              <a:rPr lang="en-US" sz="1900" dirty="0" err="1">
                <a:solidFill>
                  <a:schemeClr val="tx1"/>
                </a:solidFill>
                <a:latin typeface="Times New Roman" panose="02020603050405020304" pitchFamily="18" charset="0"/>
                <a:cs typeface="Times New Roman" panose="02020603050405020304" pitchFamily="18" charset="0"/>
              </a:rPr>
              <a:t>Weck</a:t>
            </a:r>
            <a:r>
              <a:rPr lang="en-US" sz="1900" dirty="0">
                <a:solidFill>
                  <a:schemeClr val="tx1"/>
                </a:solidFill>
                <a:latin typeface="Times New Roman" panose="02020603050405020304" pitchFamily="18" charset="0"/>
                <a:cs typeface="Times New Roman" panose="02020603050405020304" pitchFamily="18" charset="0"/>
              </a:rPr>
              <a:t>, 2016,  –original-]</a:t>
            </a:r>
          </a:p>
          <a:p>
            <a:endParaRPr lang="en-US" dirty="0"/>
          </a:p>
        </p:txBody>
      </p:sp>
      <p:sp>
        <p:nvSpPr>
          <p:cNvPr id="49" name="TextBox 48">
            <a:extLst>
              <a:ext uri="{FF2B5EF4-FFF2-40B4-BE49-F238E27FC236}">
                <a16:creationId xmlns:a16="http://schemas.microsoft.com/office/drawing/2014/main" id="{3CD7B2EE-0798-4EA8-9711-4CBCC1B35984}"/>
              </a:ext>
            </a:extLst>
          </p:cNvPr>
          <p:cNvSpPr txBox="1"/>
          <p:nvPr/>
        </p:nvSpPr>
        <p:spPr>
          <a:xfrm>
            <a:off x="493666" y="3765015"/>
            <a:ext cx="962054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Different architecture configurations and their correspondent binary adjacency matrices</a:t>
            </a:r>
          </a:p>
        </p:txBody>
      </p:sp>
      <p:pic>
        <p:nvPicPr>
          <p:cNvPr id="9" name="Picture 8">
            <a:extLst>
              <a:ext uri="{FF2B5EF4-FFF2-40B4-BE49-F238E27FC236}">
                <a16:creationId xmlns:a16="http://schemas.microsoft.com/office/drawing/2014/main" id="{0B4271B8-5E86-4FDE-9C78-04A4B43F7E8C}"/>
              </a:ext>
            </a:extLst>
          </p:cNvPr>
          <p:cNvPicPr>
            <a:picLocks noChangeAspect="1"/>
          </p:cNvPicPr>
          <p:nvPr/>
        </p:nvPicPr>
        <p:blipFill>
          <a:blip r:embed="rId4"/>
          <a:stretch>
            <a:fillRect/>
          </a:stretch>
        </p:blipFill>
        <p:spPr>
          <a:xfrm>
            <a:off x="3601429" y="4357394"/>
            <a:ext cx="3945090" cy="1897638"/>
          </a:xfrm>
          <a:prstGeom prst="rect">
            <a:avLst/>
          </a:prstGeom>
        </p:spPr>
      </p:pic>
      <p:pic>
        <p:nvPicPr>
          <p:cNvPr id="10" name="Picture 9">
            <a:extLst>
              <a:ext uri="{FF2B5EF4-FFF2-40B4-BE49-F238E27FC236}">
                <a16:creationId xmlns:a16="http://schemas.microsoft.com/office/drawing/2014/main" id="{20C41100-A738-4C9E-8CAA-17B6EB679BD9}"/>
              </a:ext>
            </a:extLst>
          </p:cNvPr>
          <p:cNvPicPr>
            <a:picLocks noChangeAspect="1"/>
          </p:cNvPicPr>
          <p:nvPr/>
        </p:nvPicPr>
        <p:blipFill>
          <a:blip r:embed="rId5"/>
          <a:stretch>
            <a:fillRect/>
          </a:stretch>
        </p:blipFill>
        <p:spPr>
          <a:xfrm>
            <a:off x="374790" y="4215017"/>
            <a:ext cx="2988736" cy="2182391"/>
          </a:xfrm>
          <a:prstGeom prst="rect">
            <a:avLst/>
          </a:prstGeom>
        </p:spPr>
      </p:pic>
      <p:pic>
        <p:nvPicPr>
          <p:cNvPr id="11" name="Picture 10">
            <a:extLst>
              <a:ext uri="{FF2B5EF4-FFF2-40B4-BE49-F238E27FC236}">
                <a16:creationId xmlns:a16="http://schemas.microsoft.com/office/drawing/2014/main" id="{1648B490-E3B4-457D-9F63-D66D059A58C3}"/>
              </a:ext>
            </a:extLst>
          </p:cNvPr>
          <p:cNvPicPr>
            <a:picLocks noChangeAspect="1"/>
          </p:cNvPicPr>
          <p:nvPr/>
        </p:nvPicPr>
        <p:blipFill>
          <a:blip r:embed="rId6"/>
          <a:stretch>
            <a:fillRect/>
          </a:stretch>
        </p:blipFill>
        <p:spPr>
          <a:xfrm>
            <a:off x="7784422" y="4263094"/>
            <a:ext cx="3450091" cy="1790102"/>
          </a:xfrm>
          <a:prstGeom prst="rect">
            <a:avLst/>
          </a:prstGeom>
        </p:spPr>
      </p:pic>
      <p:sp>
        <p:nvSpPr>
          <p:cNvPr id="54" name="Content Placeholder 5">
            <a:extLst>
              <a:ext uri="{FF2B5EF4-FFF2-40B4-BE49-F238E27FC236}">
                <a16:creationId xmlns:a16="http://schemas.microsoft.com/office/drawing/2014/main" id="{10B25A8C-EC8B-4611-8747-3327B32C16C6}"/>
              </a:ext>
            </a:extLst>
          </p:cNvPr>
          <p:cNvSpPr txBox="1">
            <a:spLocks/>
          </p:cNvSpPr>
          <p:nvPr/>
        </p:nvSpPr>
        <p:spPr>
          <a:xfrm>
            <a:off x="4140706" y="6324085"/>
            <a:ext cx="4034465" cy="462419"/>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000" dirty="0">
                <a:solidFill>
                  <a:schemeClr val="tx1"/>
                </a:solidFill>
                <a:latin typeface="Times New Roman" panose="02020603050405020304" pitchFamily="18" charset="0"/>
                <a:cs typeface="Times New Roman" panose="02020603050405020304" pitchFamily="18" charset="0"/>
              </a:rPr>
              <a:t>[K. </a:t>
            </a:r>
            <a:r>
              <a:rPr lang="en-US" sz="1000" dirty="0" err="1">
                <a:solidFill>
                  <a:schemeClr val="tx1"/>
                </a:solidFill>
                <a:latin typeface="Times New Roman" panose="02020603050405020304" pitchFamily="18" charset="0"/>
                <a:cs typeface="Times New Roman" panose="02020603050405020304" pitchFamily="18" charset="0"/>
              </a:rPr>
              <a:t>Hölttä-otto</a:t>
            </a:r>
            <a:r>
              <a:rPr lang="en-US" sz="1000" dirty="0">
                <a:solidFill>
                  <a:schemeClr val="tx1"/>
                </a:solidFill>
                <a:latin typeface="Times New Roman" panose="02020603050405020304" pitchFamily="18" charset="0"/>
                <a:cs typeface="Times New Roman" panose="02020603050405020304" pitchFamily="18" charset="0"/>
              </a:rPr>
              <a:t> et al., 2012–original- ]</a:t>
            </a:r>
            <a:endParaRPr lang="en-US" sz="12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961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11234513" y="6394619"/>
            <a:ext cx="683339" cy="365125"/>
          </a:xfrm>
        </p:spPr>
        <p:txBody>
          <a:bodyPr/>
          <a:lstStyle/>
          <a:p>
            <a:fld id="{D10AE377-BE8F-417E-98B1-AE0515731BAB}" type="slidenum">
              <a:rPr lang="en-US" smtClean="0">
                <a:solidFill>
                  <a:schemeClr val="tx1"/>
                </a:solidFill>
              </a:rPr>
              <a:t>11</a:t>
            </a:fld>
            <a:endParaRPr lang="en-US" dirty="0">
              <a:solidFill>
                <a:schemeClr val="tx1"/>
              </a:solidFill>
            </a:endParaRPr>
          </a:p>
        </p:txBody>
      </p:sp>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8">
            <a:extLst>
              <a:ext uri="{FF2B5EF4-FFF2-40B4-BE49-F238E27FC236}">
                <a16:creationId xmlns:a16="http://schemas.microsoft.com/office/drawing/2014/main" id="{278CBE23-A842-4F4C-B698-029486BA0AF5}"/>
              </a:ext>
            </a:extLst>
          </p:cNvPr>
          <p:cNvSpPr>
            <a:spLocks noGrp="1"/>
          </p:cNvSpPr>
          <p:nvPr>
            <p:ph type="title"/>
          </p:nvPr>
        </p:nvSpPr>
        <p:spPr>
          <a:xfrm>
            <a:off x="644679" y="379929"/>
            <a:ext cx="9620550" cy="592525"/>
          </a:xfrm>
        </p:spPr>
        <p:txBody>
          <a:bodyPr>
            <a:normAutofit fontScale="90000"/>
          </a:bodyPr>
          <a:lstStyle/>
          <a:p>
            <a:r>
              <a:rPr lang="en-US" b="1" dirty="0">
                <a:solidFill>
                  <a:srgbClr val="00B0F0"/>
                </a:solidFill>
                <a:latin typeface="Times New Roman" panose="02020603050405020304" pitchFamily="18" charset="0"/>
                <a:cs typeface="Times New Roman" panose="02020603050405020304" pitchFamily="18" charset="0"/>
              </a:rPr>
              <a:t>Design Structure Matrix</a:t>
            </a:r>
          </a:p>
        </p:txBody>
      </p:sp>
      <p:pic>
        <p:nvPicPr>
          <p:cNvPr id="8" name="Picture 7">
            <a:extLst>
              <a:ext uri="{FF2B5EF4-FFF2-40B4-BE49-F238E27FC236}">
                <a16:creationId xmlns:a16="http://schemas.microsoft.com/office/drawing/2014/main" id="{BB646A34-9E89-458D-9569-2FCF39805C2A}"/>
              </a:ext>
            </a:extLst>
          </p:cNvPr>
          <p:cNvPicPr>
            <a:picLocks noChangeAspect="1"/>
          </p:cNvPicPr>
          <p:nvPr/>
        </p:nvPicPr>
        <p:blipFill>
          <a:blip r:embed="rId3"/>
          <a:stretch>
            <a:fillRect/>
          </a:stretch>
        </p:blipFill>
        <p:spPr>
          <a:xfrm>
            <a:off x="6501927" y="379929"/>
            <a:ext cx="3689878" cy="2427849"/>
          </a:xfrm>
          <a:prstGeom prst="rect">
            <a:avLst/>
          </a:prstGeom>
        </p:spPr>
      </p:pic>
      <p:sp>
        <p:nvSpPr>
          <p:cNvPr id="52" name="TextBox 51">
            <a:extLst>
              <a:ext uri="{FF2B5EF4-FFF2-40B4-BE49-F238E27FC236}">
                <a16:creationId xmlns:a16="http://schemas.microsoft.com/office/drawing/2014/main" id="{8856B5AB-E54E-4F06-A058-4848A9F4D02D}"/>
              </a:ext>
            </a:extLst>
          </p:cNvPr>
          <p:cNvSpPr txBox="1"/>
          <p:nvPr/>
        </p:nvSpPr>
        <p:spPr>
          <a:xfrm>
            <a:off x="3216032" y="1209094"/>
            <a:ext cx="367778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of a simple system architecture using a DSM (Design Structure Matrix):</a:t>
            </a:r>
          </a:p>
        </p:txBody>
      </p:sp>
      <p:sp>
        <p:nvSpPr>
          <p:cNvPr id="53" name="Content Placeholder 5">
            <a:extLst>
              <a:ext uri="{FF2B5EF4-FFF2-40B4-BE49-F238E27FC236}">
                <a16:creationId xmlns:a16="http://schemas.microsoft.com/office/drawing/2014/main" id="{1972D6DC-0D5D-46CB-A7A5-758C875D17F6}"/>
              </a:ext>
            </a:extLst>
          </p:cNvPr>
          <p:cNvSpPr txBox="1">
            <a:spLocks/>
          </p:cNvSpPr>
          <p:nvPr/>
        </p:nvSpPr>
        <p:spPr>
          <a:xfrm>
            <a:off x="7195457" y="2815082"/>
            <a:ext cx="1698171" cy="210129"/>
          </a:xfrm>
          <a:prstGeom prst="rect">
            <a:avLst/>
          </a:prstGeom>
          <a:solidFill>
            <a:schemeClr val="bg1"/>
          </a:solidFill>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000" dirty="0">
                <a:solidFill>
                  <a:schemeClr val="tx1"/>
                </a:solidFill>
                <a:latin typeface="Times New Roman" panose="02020603050405020304" pitchFamily="18" charset="0"/>
                <a:cs typeface="Times New Roman" panose="02020603050405020304" pitchFamily="18" charset="0"/>
              </a:rPr>
              <a:t>[Y. </a:t>
            </a:r>
            <a:r>
              <a:rPr lang="en-US" sz="1000" dirty="0" err="1">
                <a:solidFill>
                  <a:schemeClr val="tx1"/>
                </a:solidFill>
                <a:latin typeface="Times New Roman" panose="02020603050405020304" pitchFamily="18" charset="0"/>
                <a:cs typeface="Times New Roman" panose="02020603050405020304" pitchFamily="18" charset="0"/>
              </a:rPr>
              <a:t>Ko</a:t>
            </a:r>
            <a:r>
              <a:rPr lang="en-US" sz="1000" dirty="0">
                <a:solidFill>
                  <a:schemeClr val="tx1"/>
                </a:solidFill>
                <a:latin typeface="Times New Roman" panose="02020603050405020304" pitchFamily="18" charset="0"/>
                <a:cs typeface="Times New Roman" panose="02020603050405020304" pitchFamily="18" charset="0"/>
              </a:rPr>
              <a:t>, 2013 –original-]</a:t>
            </a:r>
          </a:p>
          <a:p>
            <a:pPr>
              <a:buFont typeface="Wingdings" panose="05000000000000000000" pitchFamily="2" charset="2"/>
              <a:buChar char="v"/>
            </a:pPr>
            <a:endParaRPr lang="en-US" sz="12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2" name="Picture 1">
            <a:extLst>
              <a:ext uri="{FF2B5EF4-FFF2-40B4-BE49-F238E27FC236}">
                <a16:creationId xmlns:a16="http://schemas.microsoft.com/office/drawing/2014/main" id="{7DED6C48-982D-4E22-A088-2B7A2BD15B17}"/>
              </a:ext>
            </a:extLst>
          </p:cNvPr>
          <p:cNvPicPr>
            <a:picLocks noChangeAspect="1"/>
          </p:cNvPicPr>
          <p:nvPr/>
        </p:nvPicPr>
        <p:blipFill>
          <a:blip r:embed="rId4"/>
          <a:stretch>
            <a:fillRect/>
          </a:stretch>
        </p:blipFill>
        <p:spPr>
          <a:xfrm>
            <a:off x="615336" y="4189066"/>
            <a:ext cx="2865219" cy="2013892"/>
          </a:xfrm>
          <a:prstGeom prst="rect">
            <a:avLst/>
          </a:prstGeom>
        </p:spPr>
      </p:pic>
      <p:pic>
        <p:nvPicPr>
          <p:cNvPr id="6" name="Picture 5">
            <a:extLst>
              <a:ext uri="{FF2B5EF4-FFF2-40B4-BE49-F238E27FC236}">
                <a16:creationId xmlns:a16="http://schemas.microsoft.com/office/drawing/2014/main" id="{5C606D50-7B89-49C7-9B3D-7D28AC7BC3A0}"/>
              </a:ext>
            </a:extLst>
          </p:cNvPr>
          <p:cNvPicPr>
            <a:picLocks noChangeAspect="1"/>
          </p:cNvPicPr>
          <p:nvPr/>
        </p:nvPicPr>
        <p:blipFill>
          <a:blip r:embed="rId5"/>
          <a:stretch>
            <a:fillRect/>
          </a:stretch>
        </p:blipFill>
        <p:spPr>
          <a:xfrm>
            <a:off x="3966129" y="3915371"/>
            <a:ext cx="3088930" cy="2233914"/>
          </a:xfrm>
          <a:prstGeom prst="rect">
            <a:avLst/>
          </a:prstGeom>
        </p:spPr>
      </p:pic>
      <p:pic>
        <p:nvPicPr>
          <p:cNvPr id="12" name="Picture 11">
            <a:extLst>
              <a:ext uri="{FF2B5EF4-FFF2-40B4-BE49-F238E27FC236}">
                <a16:creationId xmlns:a16="http://schemas.microsoft.com/office/drawing/2014/main" id="{9BC3B1F4-1701-4A37-B2B7-2DCD039850DC}"/>
              </a:ext>
            </a:extLst>
          </p:cNvPr>
          <p:cNvPicPr>
            <a:picLocks noChangeAspect="1"/>
          </p:cNvPicPr>
          <p:nvPr/>
        </p:nvPicPr>
        <p:blipFill>
          <a:blip r:embed="rId6"/>
          <a:stretch>
            <a:fillRect/>
          </a:stretch>
        </p:blipFill>
        <p:spPr>
          <a:xfrm>
            <a:off x="7429353" y="3516508"/>
            <a:ext cx="4488499" cy="2686450"/>
          </a:xfrm>
          <a:prstGeom prst="rect">
            <a:avLst/>
          </a:prstGeom>
        </p:spPr>
      </p:pic>
      <p:sp>
        <p:nvSpPr>
          <p:cNvPr id="20" name="Content Placeholder 5">
            <a:extLst>
              <a:ext uri="{FF2B5EF4-FFF2-40B4-BE49-F238E27FC236}">
                <a16:creationId xmlns:a16="http://schemas.microsoft.com/office/drawing/2014/main" id="{17AF0D44-AF1A-4E1B-8A6C-7E3FCA9800B2}"/>
              </a:ext>
            </a:extLst>
          </p:cNvPr>
          <p:cNvSpPr txBox="1">
            <a:spLocks/>
          </p:cNvSpPr>
          <p:nvPr/>
        </p:nvSpPr>
        <p:spPr>
          <a:xfrm>
            <a:off x="4199014" y="6385925"/>
            <a:ext cx="4123100" cy="365934"/>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000" dirty="0">
                <a:solidFill>
                  <a:schemeClr val="tx1"/>
                </a:solidFill>
                <a:latin typeface="Times New Roman" panose="02020603050405020304" pitchFamily="18" charset="0"/>
                <a:cs typeface="Times New Roman" panose="02020603050405020304" pitchFamily="18" charset="0"/>
              </a:rPr>
              <a:t>[A. Engel, 2008 –original-]</a:t>
            </a:r>
            <a:endParaRPr lang="en-US" sz="12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21" name="TextBox 20">
            <a:extLst>
              <a:ext uri="{FF2B5EF4-FFF2-40B4-BE49-F238E27FC236}">
                <a16:creationId xmlns:a16="http://schemas.microsoft.com/office/drawing/2014/main" id="{0622CA60-B500-46C1-A812-2DE6780BC87E}"/>
              </a:ext>
            </a:extLst>
          </p:cNvPr>
          <p:cNvSpPr txBox="1"/>
          <p:nvPr/>
        </p:nvSpPr>
        <p:spPr>
          <a:xfrm>
            <a:off x="458911" y="3134402"/>
            <a:ext cx="367778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of a more complex system architecture using a FDSM (Fuzzy Design Structure Matrix):</a:t>
            </a:r>
          </a:p>
        </p:txBody>
      </p:sp>
    </p:spTree>
    <p:extLst>
      <p:ext uri="{BB962C8B-B14F-4D97-AF65-F5344CB8AC3E}">
        <p14:creationId xmlns:p14="http://schemas.microsoft.com/office/powerpoint/2010/main" val="187026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ADD42C-580A-45CD-A0F2-3109703F8F5E}"/>
              </a:ext>
            </a:extLst>
          </p:cNvPr>
          <p:cNvPicPr>
            <a:picLocks noChangeAspect="1"/>
          </p:cNvPicPr>
          <p:nvPr/>
        </p:nvPicPr>
        <p:blipFill>
          <a:blip r:embed="rId2"/>
          <a:stretch>
            <a:fillRect/>
          </a:stretch>
        </p:blipFill>
        <p:spPr>
          <a:xfrm>
            <a:off x="7163686" y="1059266"/>
            <a:ext cx="3731237" cy="2944574"/>
          </a:xfrm>
          <a:prstGeom prst="rect">
            <a:avLst/>
          </a:prstGeom>
        </p:spPr>
      </p:pic>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8">
            <a:extLst>
              <a:ext uri="{FF2B5EF4-FFF2-40B4-BE49-F238E27FC236}">
                <a16:creationId xmlns:a16="http://schemas.microsoft.com/office/drawing/2014/main" id="{278CBE23-A842-4F4C-B698-029486BA0AF5}"/>
              </a:ext>
            </a:extLst>
          </p:cNvPr>
          <p:cNvSpPr>
            <a:spLocks noGrp="1"/>
          </p:cNvSpPr>
          <p:nvPr>
            <p:ph type="title"/>
          </p:nvPr>
        </p:nvSpPr>
        <p:spPr>
          <a:xfrm>
            <a:off x="429238" y="173241"/>
            <a:ext cx="9620550" cy="1052517"/>
          </a:xfrm>
        </p:spPr>
        <p:txBody>
          <a:bodyPr>
            <a:normAutofit/>
          </a:bodyPr>
          <a:lstStyle/>
          <a:p>
            <a:r>
              <a:rPr lang="en-US" b="1" dirty="0">
                <a:solidFill>
                  <a:srgbClr val="00B0F0"/>
                </a:solidFill>
                <a:latin typeface="Times New Roman" panose="02020603050405020304" pitchFamily="18" charset="0"/>
                <a:cs typeface="Times New Roman" panose="02020603050405020304" pitchFamily="18" charset="0"/>
              </a:rPr>
              <a:t>GENERATION OF TRADE SPACES</a:t>
            </a:r>
          </a:p>
        </p:txBody>
      </p:sp>
      <p:pic>
        <p:nvPicPr>
          <p:cNvPr id="2" name="Picture 1">
            <a:extLst>
              <a:ext uri="{FF2B5EF4-FFF2-40B4-BE49-F238E27FC236}">
                <a16:creationId xmlns:a16="http://schemas.microsoft.com/office/drawing/2014/main" id="{160198DA-159D-4C8A-85FF-A27F40FEA1A4}"/>
              </a:ext>
            </a:extLst>
          </p:cNvPr>
          <p:cNvPicPr>
            <a:picLocks noChangeAspect="1"/>
          </p:cNvPicPr>
          <p:nvPr/>
        </p:nvPicPr>
        <p:blipFill>
          <a:blip r:embed="rId4"/>
          <a:stretch>
            <a:fillRect/>
          </a:stretch>
        </p:blipFill>
        <p:spPr>
          <a:xfrm>
            <a:off x="374319" y="1251607"/>
            <a:ext cx="4459814" cy="2119622"/>
          </a:xfrm>
          <a:prstGeom prst="rect">
            <a:avLst/>
          </a:prstGeom>
        </p:spPr>
      </p:pic>
      <p:sp>
        <p:nvSpPr>
          <p:cNvPr id="18" name="TextBox 17">
            <a:extLst>
              <a:ext uri="{FF2B5EF4-FFF2-40B4-BE49-F238E27FC236}">
                <a16:creationId xmlns:a16="http://schemas.microsoft.com/office/drawing/2014/main" id="{9CB11CAF-5E89-4D2E-93DF-F9A564ACEE61}"/>
              </a:ext>
            </a:extLst>
          </p:cNvPr>
          <p:cNvSpPr txBox="1"/>
          <p:nvPr/>
        </p:nvSpPr>
        <p:spPr>
          <a:xfrm>
            <a:off x="304217" y="3343821"/>
            <a:ext cx="5683234"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Comparison of two Similar Systems with Different Design Structures</a:t>
            </a:r>
          </a:p>
        </p:txBody>
      </p:sp>
      <p:sp>
        <p:nvSpPr>
          <p:cNvPr id="19" name="Content Placeholder 5">
            <a:extLst>
              <a:ext uri="{FF2B5EF4-FFF2-40B4-BE49-F238E27FC236}">
                <a16:creationId xmlns:a16="http://schemas.microsoft.com/office/drawing/2014/main" id="{D5572474-4CA2-4226-86FC-CF194E513EA4}"/>
              </a:ext>
            </a:extLst>
          </p:cNvPr>
          <p:cNvSpPr txBox="1">
            <a:spLocks/>
          </p:cNvSpPr>
          <p:nvPr/>
        </p:nvSpPr>
        <p:spPr>
          <a:xfrm rot="16200000">
            <a:off x="4062895" y="1921038"/>
            <a:ext cx="2353237" cy="62969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000" dirty="0">
                <a:solidFill>
                  <a:schemeClr val="tx1"/>
                </a:solidFill>
                <a:latin typeface="Times New Roman" panose="02020603050405020304" pitchFamily="18" charset="0"/>
                <a:cs typeface="Times New Roman" panose="02020603050405020304" pitchFamily="18" charset="0"/>
              </a:rPr>
              <a:t>[A. </a:t>
            </a:r>
            <a:r>
              <a:rPr lang="en-US" sz="1000" dirty="0" err="1">
                <a:solidFill>
                  <a:schemeClr val="tx1"/>
                </a:solidFill>
                <a:latin typeface="Times New Roman" panose="02020603050405020304" pitchFamily="18" charset="0"/>
                <a:cs typeface="Times New Roman" panose="02020603050405020304" pitchFamily="18" charset="0"/>
              </a:rPr>
              <a:t>Maccormack</a:t>
            </a:r>
            <a:r>
              <a:rPr lang="en-US" sz="1000" dirty="0">
                <a:solidFill>
                  <a:schemeClr val="tx1"/>
                </a:solidFill>
                <a:latin typeface="Times New Roman" panose="02020603050405020304" pitchFamily="18" charset="0"/>
                <a:cs typeface="Times New Roman" panose="02020603050405020304" pitchFamily="18" charset="0"/>
              </a:rPr>
              <a:t>, et al., 2010 –original-]</a:t>
            </a: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20" name="TextBox 19">
            <a:extLst>
              <a:ext uri="{FF2B5EF4-FFF2-40B4-BE49-F238E27FC236}">
                <a16:creationId xmlns:a16="http://schemas.microsoft.com/office/drawing/2014/main" id="{035CAAD0-E778-42E1-82C3-2014C7290006}"/>
              </a:ext>
            </a:extLst>
          </p:cNvPr>
          <p:cNvSpPr txBox="1"/>
          <p:nvPr/>
        </p:nvSpPr>
        <p:spPr>
          <a:xfrm>
            <a:off x="368277" y="882275"/>
            <a:ext cx="292654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How to go from here…</a:t>
            </a:r>
          </a:p>
        </p:txBody>
      </p:sp>
      <p:sp>
        <p:nvSpPr>
          <p:cNvPr id="22" name="TextBox 21">
            <a:extLst>
              <a:ext uri="{FF2B5EF4-FFF2-40B4-BE49-F238E27FC236}">
                <a16:creationId xmlns:a16="http://schemas.microsoft.com/office/drawing/2014/main" id="{1CEEA642-74B9-40CD-BF45-9686B4049B99}"/>
              </a:ext>
            </a:extLst>
          </p:cNvPr>
          <p:cNvSpPr txBox="1"/>
          <p:nvPr/>
        </p:nvSpPr>
        <p:spPr>
          <a:xfrm>
            <a:off x="5554360" y="895051"/>
            <a:ext cx="205944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Or from here…</a:t>
            </a:r>
          </a:p>
        </p:txBody>
      </p:sp>
      <p:sp>
        <p:nvSpPr>
          <p:cNvPr id="21" name="TextBox 20">
            <a:extLst>
              <a:ext uri="{FF2B5EF4-FFF2-40B4-BE49-F238E27FC236}">
                <a16:creationId xmlns:a16="http://schemas.microsoft.com/office/drawing/2014/main" id="{C308B4A0-2846-4FDF-ACE2-1DDB7CC42C84}"/>
              </a:ext>
            </a:extLst>
          </p:cNvPr>
          <p:cNvSpPr txBox="1"/>
          <p:nvPr/>
        </p:nvSpPr>
        <p:spPr>
          <a:xfrm>
            <a:off x="6879772" y="4003840"/>
            <a:ext cx="541019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Early Quality Functional Deployment (QFD) of Terrestrial Observer Swarm (TOS) with 16 possible design variables</a:t>
            </a:r>
          </a:p>
        </p:txBody>
      </p:sp>
      <p:sp>
        <p:nvSpPr>
          <p:cNvPr id="24" name="Content Placeholder 5">
            <a:extLst>
              <a:ext uri="{FF2B5EF4-FFF2-40B4-BE49-F238E27FC236}">
                <a16:creationId xmlns:a16="http://schemas.microsoft.com/office/drawing/2014/main" id="{65499B0F-2E15-4E3B-828B-5B39DDF6094E}"/>
              </a:ext>
            </a:extLst>
          </p:cNvPr>
          <p:cNvSpPr txBox="1">
            <a:spLocks/>
          </p:cNvSpPr>
          <p:nvPr/>
        </p:nvSpPr>
        <p:spPr>
          <a:xfrm rot="16200000">
            <a:off x="9681647" y="2337549"/>
            <a:ext cx="2782681" cy="226116"/>
          </a:xfrm>
          <a:prstGeom prst="rect">
            <a:avLst/>
          </a:prstGeom>
          <a:no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000" dirty="0">
                <a:solidFill>
                  <a:schemeClr val="tx1"/>
                </a:solidFill>
                <a:latin typeface="Times New Roman" panose="02020603050405020304" pitchFamily="18" charset="0"/>
                <a:cs typeface="Times New Roman" panose="02020603050405020304" pitchFamily="18" charset="0"/>
              </a:rPr>
              <a:t>[A. M. Ross, 2003 –original-]</a:t>
            </a:r>
          </a:p>
          <a:p>
            <a:pPr>
              <a:buFont typeface="Wingdings" panose="05000000000000000000" pitchFamily="2" charset="2"/>
              <a:buChar char="v"/>
            </a:pPr>
            <a:endParaRPr lang="en-US" sz="12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12" name="Picture 11">
            <a:extLst>
              <a:ext uri="{FF2B5EF4-FFF2-40B4-BE49-F238E27FC236}">
                <a16:creationId xmlns:a16="http://schemas.microsoft.com/office/drawing/2014/main" id="{D2A406B9-CFF6-4DB0-BA68-7D9FC95DFC73}"/>
              </a:ext>
            </a:extLst>
          </p:cNvPr>
          <p:cNvPicPr>
            <a:picLocks noChangeAspect="1"/>
          </p:cNvPicPr>
          <p:nvPr/>
        </p:nvPicPr>
        <p:blipFill>
          <a:blip r:embed="rId5"/>
          <a:stretch>
            <a:fillRect/>
          </a:stretch>
        </p:blipFill>
        <p:spPr>
          <a:xfrm>
            <a:off x="2467508" y="4595179"/>
            <a:ext cx="6004151" cy="2186743"/>
          </a:xfrm>
          <a:prstGeom prst="rect">
            <a:avLst/>
          </a:prstGeom>
        </p:spPr>
      </p:pic>
      <p:sp>
        <p:nvSpPr>
          <p:cNvPr id="26" name="TextBox 25">
            <a:extLst>
              <a:ext uri="{FF2B5EF4-FFF2-40B4-BE49-F238E27FC236}">
                <a16:creationId xmlns:a16="http://schemas.microsoft.com/office/drawing/2014/main" id="{7A1F4E85-42CA-4376-807B-77CF849D083B}"/>
              </a:ext>
            </a:extLst>
          </p:cNvPr>
          <p:cNvSpPr txBox="1"/>
          <p:nvPr/>
        </p:nvSpPr>
        <p:spPr>
          <a:xfrm>
            <a:off x="4580524" y="4269164"/>
            <a:ext cx="205944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 here?</a:t>
            </a:r>
          </a:p>
        </p:txBody>
      </p:sp>
      <p:sp>
        <p:nvSpPr>
          <p:cNvPr id="13" name="Arrow: Down 12">
            <a:extLst>
              <a:ext uri="{FF2B5EF4-FFF2-40B4-BE49-F238E27FC236}">
                <a16:creationId xmlns:a16="http://schemas.microsoft.com/office/drawing/2014/main" id="{33935C81-E139-43A4-A640-9CB57F4744AF}"/>
              </a:ext>
            </a:extLst>
          </p:cNvPr>
          <p:cNvSpPr/>
          <p:nvPr/>
        </p:nvSpPr>
        <p:spPr>
          <a:xfrm rot="19741880">
            <a:off x="3173288" y="3714139"/>
            <a:ext cx="688881" cy="7666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AA30CE4-0695-4CC7-BD18-AA592277007F}"/>
              </a:ext>
            </a:extLst>
          </p:cNvPr>
          <p:cNvSpPr/>
          <p:nvPr/>
        </p:nvSpPr>
        <p:spPr>
          <a:xfrm rot="6874723">
            <a:off x="6091752" y="3686177"/>
            <a:ext cx="931953" cy="613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3">
            <a:extLst>
              <a:ext uri="{FF2B5EF4-FFF2-40B4-BE49-F238E27FC236}">
                <a16:creationId xmlns:a16="http://schemas.microsoft.com/office/drawing/2014/main" id="{D1B191F2-A742-4DF9-AF34-236D2EC6B208}"/>
              </a:ext>
            </a:extLst>
          </p:cNvPr>
          <p:cNvSpPr>
            <a:spLocks noGrp="1"/>
          </p:cNvSpPr>
          <p:nvPr>
            <p:ph type="sldNum" sz="quarter" idx="12"/>
          </p:nvPr>
        </p:nvSpPr>
        <p:spPr>
          <a:xfrm>
            <a:off x="10502705" y="6074815"/>
            <a:ext cx="683339" cy="365125"/>
          </a:xfrm>
        </p:spPr>
        <p:txBody>
          <a:bodyPr/>
          <a:lstStyle/>
          <a:p>
            <a:fld id="{D10AE377-BE8F-417E-98B1-AE0515731BAB}" type="slidenum">
              <a:rPr lang="en-US" smtClean="0">
                <a:solidFill>
                  <a:schemeClr val="tx1"/>
                </a:solidFill>
              </a:rPr>
              <a:t>12</a:t>
            </a:fld>
            <a:endParaRPr lang="en-US" dirty="0">
              <a:solidFill>
                <a:schemeClr val="tx1"/>
              </a:solidFill>
            </a:endParaRPr>
          </a:p>
        </p:txBody>
      </p:sp>
      <p:sp>
        <p:nvSpPr>
          <p:cNvPr id="32" name="Content Placeholder 5">
            <a:extLst>
              <a:ext uri="{FF2B5EF4-FFF2-40B4-BE49-F238E27FC236}">
                <a16:creationId xmlns:a16="http://schemas.microsoft.com/office/drawing/2014/main" id="{AF682AB5-FABA-414F-B8D9-1AD6B72A900A}"/>
              </a:ext>
            </a:extLst>
          </p:cNvPr>
          <p:cNvSpPr txBox="1">
            <a:spLocks/>
          </p:cNvSpPr>
          <p:nvPr/>
        </p:nvSpPr>
        <p:spPr>
          <a:xfrm rot="16200000">
            <a:off x="7871710" y="5552478"/>
            <a:ext cx="1749925" cy="272141"/>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000" dirty="0">
                <a:solidFill>
                  <a:schemeClr val="tx1"/>
                </a:solidFill>
                <a:latin typeface="Times New Roman" panose="02020603050405020304" pitchFamily="18" charset="0"/>
                <a:cs typeface="Times New Roman" panose="02020603050405020304" pitchFamily="18" charset="0"/>
              </a:rPr>
              <a:t>[A. M. Ross, 2003 –original-]</a:t>
            </a:r>
          </a:p>
          <a:p>
            <a:pPr>
              <a:buFont typeface="Wingdings" panose="05000000000000000000" pitchFamily="2" charset="2"/>
              <a:buChar char="v"/>
            </a:pPr>
            <a:endParaRPr lang="en-US" sz="12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1131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8">
            <a:extLst>
              <a:ext uri="{FF2B5EF4-FFF2-40B4-BE49-F238E27FC236}">
                <a16:creationId xmlns:a16="http://schemas.microsoft.com/office/drawing/2014/main" id="{278CBE23-A842-4F4C-B698-029486BA0AF5}"/>
              </a:ext>
            </a:extLst>
          </p:cNvPr>
          <p:cNvSpPr>
            <a:spLocks noGrp="1"/>
          </p:cNvSpPr>
          <p:nvPr>
            <p:ph type="title"/>
          </p:nvPr>
        </p:nvSpPr>
        <p:spPr>
          <a:xfrm>
            <a:off x="429238" y="253547"/>
            <a:ext cx="9620550" cy="93617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GENERATION OF TRADE SPACES</a:t>
            </a:r>
            <a:br>
              <a:rPr lang="en-US" sz="2800" b="1" dirty="0">
                <a:solidFill>
                  <a:srgbClr val="00B0F0"/>
                </a:solidFill>
                <a:latin typeface="Times New Roman" panose="02020603050405020304" pitchFamily="18" charset="0"/>
                <a:cs typeface="Times New Roman" panose="02020603050405020304" pitchFamily="18" charset="0"/>
              </a:rPr>
            </a:br>
            <a:r>
              <a:rPr lang="en-US" sz="1600" b="1" dirty="0">
                <a:solidFill>
                  <a:srgbClr val="00B0F0"/>
                </a:solidFill>
                <a:latin typeface="Times New Roman" panose="02020603050405020304" pitchFamily="18" charset="0"/>
                <a:cs typeface="Times New Roman" panose="02020603050405020304" pitchFamily="18" charset="0"/>
              </a:rPr>
              <a:t>(a.k.a.: Solution space or Pareto front)</a:t>
            </a:r>
          </a:p>
        </p:txBody>
      </p:sp>
      <p:sp>
        <p:nvSpPr>
          <p:cNvPr id="17" name="TextBox 16">
            <a:extLst>
              <a:ext uri="{FF2B5EF4-FFF2-40B4-BE49-F238E27FC236}">
                <a16:creationId xmlns:a16="http://schemas.microsoft.com/office/drawing/2014/main" id="{13DC53BF-8247-46AD-838E-EB889FBEFBE9}"/>
              </a:ext>
            </a:extLst>
          </p:cNvPr>
          <p:cNvSpPr txBox="1"/>
          <p:nvPr/>
        </p:nvSpPr>
        <p:spPr>
          <a:xfrm>
            <a:off x="564219" y="1189719"/>
            <a:ext cx="292654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Current Methodologies</a:t>
            </a:r>
          </a:p>
        </p:txBody>
      </p:sp>
      <p:graphicFrame>
        <p:nvGraphicFramePr>
          <p:cNvPr id="3" name="Table 2">
            <a:extLst>
              <a:ext uri="{FF2B5EF4-FFF2-40B4-BE49-F238E27FC236}">
                <a16:creationId xmlns:a16="http://schemas.microsoft.com/office/drawing/2014/main" id="{3EEC6A88-988A-433E-94D8-3201BE94A7F6}"/>
              </a:ext>
            </a:extLst>
          </p:cNvPr>
          <p:cNvGraphicFramePr>
            <a:graphicFrameLocks noGrp="1"/>
          </p:cNvGraphicFramePr>
          <p:nvPr>
            <p:extLst>
              <p:ext uri="{D42A27DB-BD31-4B8C-83A1-F6EECF244321}">
                <p14:modId xmlns:p14="http://schemas.microsoft.com/office/powerpoint/2010/main" val="1807178812"/>
              </p:ext>
            </p:extLst>
          </p:nvPr>
        </p:nvGraphicFramePr>
        <p:xfrm>
          <a:off x="564218" y="1559051"/>
          <a:ext cx="9485568" cy="5029200"/>
        </p:xfrm>
        <a:graphic>
          <a:graphicData uri="http://schemas.openxmlformats.org/drawingml/2006/table">
            <a:tbl>
              <a:tblPr firstRow="1" bandRow="1">
                <a:tableStyleId>{5C22544A-7EE6-4342-B048-85BDC9FD1C3A}</a:tableStyleId>
              </a:tblPr>
              <a:tblGrid>
                <a:gridCol w="2371392">
                  <a:extLst>
                    <a:ext uri="{9D8B030D-6E8A-4147-A177-3AD203B41FA5}">
                      <a16:colId xmlns:a16="http://schemas.microsoft.com/office/drawing/2014/main" val="2883165834"/>
                    </a:ext>
                  </a:extLst>
                </a:gridCol>
                <a:gridCol w="2371392">
                  <a:extLst>
                    <a:ext uri="{9D8B030D-6E8A-4147-A177-3AD203B41FA5}">
                      <a16:colId xmlns:a16="http://schemas.microsoft.com/office/drawing/2014/main" val="3905628618"/>
                    </a:ext>
                  </a:extLst>
                </a:gridCol>
                <a:gridCol w="2371392">
                  <a:extLst>
                    <a:ext uri="{9D8B030D-6E8A-4147-A177-3AD203B41FA5}">
                      <a16:colId xmlns:a16="http://schemas.microsoft.com/office/drawing/2014/main" val="2506644479"/>
                    </a:ext>
                  </a:extLst>
                </a:gridCol>
                <a:gridCol w="2371392">
                  <a:extLst>
                    <a:ext uri="{9D8B030D-6E8A-4147-A177-3AD203B41FA5}">
                      <a16:colId xmlns:a16="http://schemas.microsoft.com/office/drawing/2014/main" val="2074995309"/>
                    </a:ext>
                  </a:extLst>
                </a:gridCol>
              </a:tblGrid>
              <a:tr h="370840">
                <a:tc>
                  <a:txBody>
                    <a:bodyPr/>
                    <a:lstStyle/>
                    <a:p>
                      <a:r>
                        <a:rPr lang="en-US" dirty="0"/>
                        <a:t>Methodology </a:t>
                      </a:r>
                    </a:p>
                  </a:txBody>
                  <a:tcPr/>
                </a:tc>
                <a:tc>
                  <a:txBody>
                    <a:bodyPr/>
                    <a:lstStyle/>
                    <a:p>
                      <a:r>
                        <a:rPr lang="en-US" dirty="0"/>
                        <a:t>Description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Pros</a:t>
                      </a:r>
                    </a:p>
                    <a:p>
                      <a:endParaRPr lang="en-US" dirty="0"/>
                    </a:p>
                  </a:txBody>
                  <a:tcPr/>
                </a:tc>
                <a:tc>
                  <a:txBody>
                    <a:bodyPr/>
                    <a:lstStyle/>
                    <a:p>
                      <a:r>
                        <a:rPr lang="en-US" dirty="0"/>
                        <a:t>Cons</a:t>
                      </a:r>
                    </a:p>
                  </a:txBody>
                  <a:tcPr/>
                </a:tc>
                <a:extLst>
                  <a:ext uri="{0D108BD9-81ED-4DB2-BD59-A6C34878D82A}">
                    <a16:rowId xmlns:a16="http://schemas.microsoft.com/office/drawing/2014/main" val="2417469213"/>
                  </a:ext>
                </a:extLst>
              </a:tr>
              <a:tr h="370840">
                <a:tc>
                  <a:txBody>
                    <a:bodyPr/>
                    <a:lstStyle/>
                    <a:p>
                      <a:r>
                        <a:rPr lang="en-US" sz="1400" dirty="0">
                          <a:latin typeface="Times New Roman" panose="02020603050405020304" pitchFamily="18" charset="0"/>
                          <a:cs typeface="Times New Roman" panose="02020603050405020304" pitchFamily="18" charset="0"/>
                        </a:rPr>
                        <a:t>Fractional Factorial DOE</a:t>
                      </a:r>
                    </a:p>
                    <a:p>
                      <a:r>
                        <a:rPr lang="en-US" sz="1200" dirty="0">
                          <a:latin typeface="Times New Roman" panose="02020603050405020304" pitchFamily="18" charset="0"/>
                          <a:cs typeface="Times New Roman" panose="02020603050405020304" pitchFamily="18" charset="0"/>
                        </a:rPr>
                        <a:t>[A. D. </a:t>
                      </a:r>
                      <a:r>
                        <a:rPr lang="en-US" sz="1200" dirty="0" err="1">
                          <a:latin typeface="Times New Roman" panose="02020603050405020304" pitchFamily="18" charset="0"/>
                          <a:cs typeface="Times New Roman" panose="02020603050405020304" pitchFamily="18" charset="0"/>
                        </a:rPr>
                        <a:t>Maccalman</a:t>
                      </a:r>
                      <a:r>
                        <a:rPr lang="en-US" sz="1200" dirty="0">
                          <a:latin typeface="Times New Roman" panose="02020603050405020304" pitchFamily="18" charset="0"/>
                          <a:cs typeface="Times New Roman" panose="02020603050405020304" pitchFamily="18" charset="0"/>
                        </a:rPr>
                        <a:t> et al.,  2016]</a:t>
                      </a:r>
                    </a:p>
                  </a:txBody>
                  <a:tcPr/>
                </a:tc>
                <a:tc>
                  <a:txBody>
                    <a:bodyPr/>
                    <a:lstStyle/>
                    <a:p>
                      <a:pPr marL="0" indent="0">
                        <a:buFontTx/>
                        <a:buNone/>
                      </a:pPr>
                      <a:r>
                        <a:rPr lang="en-US" sz="1400" dirty="0">
                          <a:latin typeface="Times New Roman" panose="02020603050405020304" pitchFamily="18" charset="0"/>
                          <a:cs typeface="Times New Roman" panose="02020603050405020304" pitchFamily="18" charset="0"/>
                        </a:rPr>
                        <a:t>- Technique of Design of experiments where a partial number of designs are chosen according with a systematic rule.</a:t>
                      </a:r>
                    </a:p>
                  </a:txBody>
                  <a:tcPr/>
                </a:tc>
                <a:tc>
                  <a:txBody>
                    <a:bodyPr/>
                    <a:lstStyle/>
                    <a:p>
                      <a:pPr marL="0" marR="0" lvl="0" indent="-285750" algn="l" defTabSz="457200" rtl="0" eaLnBrk="1" fontAlgn="auto" latinLnBrk="0" hangingPunct="1">
                        <a:lnSpc>
                          <a:spcPct val="100000"/>
                        </a:lnSpc>
                        <a:spcBef>
                          <a:spcPts val="0"/>
                        </a:spcBef>
                        <a:spcAft>
                          <a:spcPts val="0"/>
                        </a:spcAft>
                        <a:buClrTx/>
                        <a:buSzTx/>
                        <a:buFontTx/>
                        <a:buChar char="-"/>
                        <a:tabLst/>
                        <a:defRPr/>
                      </a:pPr>
                      <a:r>
                        <a:rPr lang="en-US" sz="1400" dirty="0">
                          <a:latin typeface="Times New Roman" panose="02020603050405020304" pitchFamily="18" charset="0"/>
                          <a:cs typeface="Times New Roman" panose="02020603050405020304" pitchFamily="18" charset="0"/>
                        </a:rPr>
                        <a:t>Can be very economic since does not use the total of possible design parameters</a:t>
                      </a:r>
                    </a:p>
                    <a:p>
                      <a:pPr marL="0" indent="-285750" algn="l" defTabSz="457200" rtl="0" eaLnBrk="1" latinLnBrk="0" hangingPunct="1">
                        <a:buFontTx/>
                        <a:buChar char="-"/>
                      </a:pPr>
                      <a:endParaRPr lang="en-US" sz="14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285750" algn="l" defTabSz="457200" rtl="0" eaLnBrk="1" fontAlgn="auto" latinLnBrk="0" hangingPunct="1">
                        <a:lnSpc>
                          <a:spcPct val="100000"/>
                        </a:lnSpc>
                        <a:spcBef>
                          <a:spcPts val="0"/>
                        </a:spcBef>
                        <a:spcAft>
                          <a:spcPts val="0"/>
                        </a:spcAft>
                        <a:buClrTx/>
                        <a:buSzTx/>
                        <a:buFontTx/>
                        <a:buChar char="-"/>
                        <a:tabLst/>
                        <a:defRPr/>
                      </a:pPr>
                      <a:r>
                        <a:rPr lang="en-US" sz="1400" kern="1200" dirty="0">
                          <a:solidFill>
                            <a:schemeClr val="dk1"/>
                          </a:solidFill>
                          <a:latin typeface="Times New Roman" panose="02020603050405020304" pitchFamily="18" charset="0"/>
                          <a:ea typeface="+mn-ea"/>
                          <a:cs typeface="Times New Roman" panose="02020603050405020304" pitchFamily="18" charset="0"/>
                        </a:rPr>
                        <a:t>May indicate partial interactions among some but not all factors. </a:t>
                      </a:r>
                    </a:p>
                    <a:p>
                      <a:pPr marL="0" indent="-285750" algn="l" defTabSz="457200" rtl="0" eaLnBrk="1" latinLnBrk="0" hangingPunct="1">
                        <a:buFontTx/>
                        <a:buChar char="-"/>
                      </a:pPr>
                      <a:endParaRPr lang="en-US" sz="14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32032686"/>
                  </a:ext>
                </a:extLst>
              </a:tr>
              <a:tr h="370840">
                <a:tc>
                  <a:txBody>
                    <a:bodyPr/>
                    <a:lstStyle/>
                    <a:p>
                      <a:r>
                        <a:rPr lang="en-US" sz="1400" dirty="0">
                          <a:latin typeface="Times New Roman" panose="02020603050405020304" pitchFamily="18" charset="0"/>
                          <a:cs typeface="Times New Roman" panose="02020603050405020304" pitchFamily="18" charset="0"/>
                        </a:rPr>
                        <a:t>Monte Carlo Simulation (MCS)</a:t>
                      </a:r>
                    </a:p>
                    <a:p>
                      <a:r>
                        <a:rPr lang="da-DK" sz="1200" kern="1200" dirty="0">
                          <a:solidFill>
                            <a:schemeClr val="dk1"/>
                          </a:solidFill>
                          <a:latin typeface="Times New Roman" panose="02020603050405020304" pitchFamily="18" charset="0"/>
                          <a:ea typeface="+mn-ea"/>
                          <a:cs typeface="Times New Roman" panose="02020603050405020304" pitchFamily="18" charset="0"/>
                        </a:rPr>
                        <a:t>[A. A. Rader et al., 2010]</a:t>
                      </a:r>
                    </a:p>
                  </a:txBody>
                  <a:tcPr/>
                </a:tc>
                <a:tc>
                  <a:txBody>
                    <a:bodyPr/>
                    <a:lstStyle/>
                    <a:p>
                      <a:r>
                        <a:rPr lang="en-US" sz="1400" dirty="0">
                          <a:latin typeface="Times New Roman" panose="02020603050405020304" pitchFamily="18" charset="0"/>
                          <a:cs typeface="Times New Roman" panose="02020603050405020304" pitchFamily="18" charset="0"/>
                        </a:rPr>
                        <a:t>Pseudo-random computational sampling from probability distributions to generate multiple solution scenarios.</a:t>
                      </a:r>
                    </a:p>
                  </a:txBody>
                  <a:tcPr/>
                </a:tc>
                <a:tc>
                  <a:txBody>
                    <a:bodyPr/>
                    <a:lstStyle/>
                    <a:p>
                      <a:pPr marL="0" indent="-285750" algn="l" defTabSz="457200" rtl="0" eaLnBrk="1" latinLnBrk="0" hangingPunct="1">
                        <a:buFontTx/>
                        <a:buChar char="-"/>
                      </a:pPr>
                      <a:r>
                        <a:rPr lang="en-US" sz="1400" kern="1200" dirty="0">
                          <a:solidFill>
                            <a:schemeClr val="dk1"/>
                          </a:solidFill>
                          <a:latin typeface="Times New Roman" panose="02020603050405020304" pitchFamily="18" charset="0"/>
                          <a:ea typeface="+mn-ea"/>
                          <a:cs typeface="Times New Roman" panose="02020603050405020304" pitchFamily="18" charset="0"/>
                        </a:rPr>
                        <a:t>Can generate hundreds of thousands of design points</a:t>
                      </a:r>
                    </a:p>
                    <a:p>
                      <a:pPr marL="0" indent="-285750" algn="l" defTabSz="457200" rtl="0" eaLnBrk="1" latinLnBrk="0" hangingPunct="1">
                        <a:buFontTx/>
                        <a:buChar char="-"/>
                      </a:pPr>
                      <a:r>
                        <a:rPr lang="en-US" sz="1400" kern="1200" dirty="0">
                          <a:solidFill>
                            <a:schemeClr val="dk1"/>
                          </a:solidFill>
                          <a:latin typeface="Times New Roman" panose="02020603050405020304" pitchFamily="18" charset="0"/>
                          <a:ea typeface="+mn-ea"/>
                          <a:cs typeface="Times New Roman" panose="02020603050405020304" pitchFamily="18" charset="0"/>
                        </a:rPr>
                        <a:t>Can approximate numerical solutions for problems difficult to solve analytically.</a:t>
                      </a:r>
                    </a:p>
                  </a:txBody>
                  <a:tcPr/>
                </a:tc>
                <a:tc>
                  <a:txBody>
                    <a:bodyPr/>
                    <a:lstStyle/>
                    <a:p>
                      <a:pPr marL="0" indent="-285750" algn="l" defTabSz="457200" rtl="0" eaLnBrk="1" latinLnBrk="0" hangingPunct="1">
                        <a:buFontTx/>
                        <a:buChar char="-"/>
                      </a:pPr>
                      <a:r>
                        <a:rPr lang="en-US" sz="1400" kern="1200" dirty="0">
                          <a:solidFill>
                            <a:schemeClr val="dk1"/>
                          </a:solidFill>
                          <a:latin typeface="Times New Roman" panose="02020603050405020304" pitchFamily="18" charset="0"/>
                          <a:ea typeface="+mn-ea"/>
                          <a:cs typeface="Times New Roman" panose="02020603050405020304" pitchFamily="18" charset="0"/>
                        </a:rPr>
                        <a:t>Unlikely to capture all sources of uncertainty</a:t>
                      </a:r>
                    </a:p>
                    <a:p>
                      <a:pPr marL="0" indent="-285750" algn="l" defTabSz="457200" rtl="0" eaLnBrk="1" latinLnBrk="0" hangingPunct="1">
                        <a:buFontTx/>
                        <a:buChar char="-"/>
                      </a:pPr>
                      <a:r>
                        <a:rPr lang="en-US" sz="1400" kern="1200" dirty="0">
                          <a:solidFill>
                            <a:schemeClr val="dk1"/>
                          </a:solidFill>
                          <a:latin typeface="Times New Roman" panose="02020603050405020304" pitchFamily="18" charset="0"/>
                          <a:ea typeface="+mn-ea"/>
                          <a:cs typeface="Times New Roman" panose="02020603050405020304" pitchFamily="18" charset="0"/>
                        </a:rPr>
                        <a:t>Highly dependent on initial conditions. </a:t>
                      </a:r>
                    </a:p>
                    <a:p>
                      <a:pPr marL="0" indent="-285750" algn="l" defTabSz="457200" rtl="0" eaLnBrk="1" latinLnBrk="0" hangingPunct="1">
                        <a:buFontTx/>
                        <a:buChar char="-"/>
                      </a:pPr>
                      <a:r>
                        <a:rPr lang="en-US" sz="1400" kern="1200" dirty="0">
                          <a:solidFill>
                            <a:schemeClr val="dk1"/>
                          </a:solidFill>
                          <a:latin typeface="Times New Roman" panose="02020603050405020304" pitchFamily="18" charset="0"/>
                          <a:ea typeface="+mn-ea"/>
                          <a:cs typeface="Times New Roman" panose="02020603050405020304" pitchFamily="18" charset="0"/>
                        </a:rPr>
                        <a:t>May require separate distributions for each uncertainty.</a:t>
                      </a:r>
                    </a:p>
                    <a:p>
                      <a:pPr marL="0" indent="-285750" algn="l" defTabSz="457200" rtl="0" eaLnBrk="1" latinLnBrk="0" hangingPunct="1">
                        <a:buFontTx/>
                        <a:buChar char="-"/>
                      </a:pPr>
                      <a:r>
                        <a:rPr lang="en-US" sz="1400" kern="1200" dirty="0">
                          <a:solidFill>
                            <a:schemeClr val="dk1"/>
                          </a:solidFill>
                          <a:latin typeface="Times New Roman" panose="02020603050405020304" pitchFamily="18" charset="0"/>
                          <a:ea typeface="+mn-ea"/>
                          <a:cs typeface="Times New Roman" panose="02020603050405020304" pitchFamily="18" charset="0"/>
                        </a:rPr>
                        <a:t>Can be computationally expensive</a:t>
                      </a:r>
                    </a:p>
                  </a:txBody>
                  <a:tcPr/>
                </a:tc>
                <a:extLst>
                  <a:ext uri="{0D108BD9-81ED-4DB2-BD59-A6C34878D82A}">
                    <a16:rowId xmlns:a16="http://schemas.microsoft.com/office/drawing/2014/main" val="522524416"/>
                  </a:ext>
                </a:extLst>
              </a:tr>
              <a:tr h="243508">
                <a:tc>
                  <a:txBody>
                    <a:bodyPr/>
                    <a:lstStyle/>
                    <a:p>
                      <a:pPr marL="0" algn="l" defTabSz="457200" rtl="0" eaLnBrk="1" latinLnBrk="0" hangingPunct="1"/>
                      <a:r>
                        <a:rPr lang="en-US" sz="1400" kern="1200" dirty="0">
                          <a:solidFill>
                            <a:schemeClr val="dk1"/>
                          </a:solidFill>
                          <a:latin typeface="Times New Roman" panose="02020603050405020304" pitchFamily="18" charset="0"/>
                          <a:ea typeface="+mn-ea"/>
                          <a:cs typeface="Times New Roman" panose="02020603050405020304" pitchFamily="18" charset="0"/>
                        </a:rPr>
                        <a:t>Epoch-Era Analysis (EEA)</a:t>
                      </a:r>
                    </a:p>
                    <a:p>
                      <a:pPr marL="0" algn="l" defTabSz="457200" rtl="0" eaLnBrk="1" latinLnBrk="0" hangingPunct="1"/>
                      <a:r>
                        <a:rPr lang="en-US" sz="1200" kern="1200" dirty="0">
                          <a:solidFill>
                            <a:schemeClr val="dk1"/>
                          </a:solidFill>
                          <a:latin typeface="Times New Roman" panose="02020603050405020304" pitchFamily="18" charset="0"/>
                          <a:ea typeface="+mn-ea"/>
                          <a:cs typeface="Times New Roman" panose="02020603050405020304" pitchFamily="18" charset="0"/>
                        </a:rPr>
                        <a:t>[A. A. Rader et al., 2010]</a:t>
                      </a:r>
                    </a:p>
                  </a:txBody>
                  <a:tcPr/>
                </a:tc>
                <a:tc>
                  <a:txBody>
                    <a:bodyPr/>
                    <a:lstStyle/>
                    <a:p>
                      <a:pPr marL="0" algn="l" defTabSz="457200" rtl="0" eaLnBrk="1" latinLnBrk="0" hangingPunct="1"/>
                      <a:r>
                        <a:rPr lang="en-US" sz="1400" kern="1200" dirty="0">
                          <a:solidFill>
                            <a:schemeClr val="dk1"/>
                          </a:solidFill>
                          <a:latin typeface="Times New Roman" panose="02020603050405020304" pitchFamily="18" charset="0"/>
                          <a:ea typeface="+mn-ea"/>
                          <a:cs typeface="Times New Roman" panose="02020603050405020304" pitchFamily="18" charset="0"/>
                        </a:rPr>
                        <a:t>Computational method to generate design scenarios given future uncertainties.</a:t>
                      </a:r>
                    </a:p>
                  </a:txBody>
                  <a:tcPr/>
                </a:tc>
                <a:tc>
                  <a:txBody>
                    <a:bodyPr/>
                    <a:lstStyle/>
                    <a:p>
                      <a:r>
                        <a:rPr lang="en-US" dirty="0">
                          <a:latin typeface="Times New Roman" panose="02020603050405020304" pitchFamily="18" charset="0"/>
                          <a:cs typeface="Times New Roman" panose="02020603050405020304" pitchFamily="18" charset="0"/>
                        </a:rPr>
                        <a:t>- </a:t>
                      </a:r>
                      <a:r>
                        <a:rPr lang="en-US" sz="1400" kern="1200" dirty="0">
                          <a:solidFill>
                            <a:schemeClr val="dk1"/>
                          </a:solidFill>
                          <a:latin typeface="Times New Roman" panose="02020603050405020304" pitchFamily="18" charset="0"/>
                          <a:ea typeface="+mn-ea"/>
                          <a:cs typeface="Times New Roman" panose="02020603050405020304" pitchFamily="18" charset="0"/>
                        </a:rPr>
                        <a:t>Allows comparison of competing strategies under future uncertainty conditions (i.e. those that vary over time).</a:t>
                      </a:r>
                    </a:p>
                  </a:txBody>
                  <a:tcPr/>
                </a:tc>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 Analysis is dependent on epoch enumeration and era construction steps.</a:t>
                      </a:r>
                    </a:p>
                  </a:txBody>
                  <a:tcPr/>
                </a:tc>
                <a:extLst>
                  <a:ext uri="{0D108BD9-81ED-4DB2-BD59-A6C34878D82A}">
                    <a16:rowId xmlns:a16="http://schemas.microsoft.com/office/drawing/2014/main" val="1122505071"/>
                  </a:ext>
                </a:extLst>
              </a:tr>
            </a:tbl>
          </a:graphicData>
        </a:graphic>
      </p:graphicFrame>
      <p:sp>
        <p:nvSpPr>
          <p:cNvPr id="23" name="Slide Number Placeholder 3">
            <a:extLst>
              <a:ext uri="{FF2B5EF4-FFF2-40B4-BE49-F238E27FC236}">
                <a16:creationId xmlns:a16="http://schemas.microsoft.com/office/drawing/2014/main" id="{D27A40EF-63A7-40F2-B05E-15D64AF88E10}"/>
              </a:ext>
            </a:extLst>
          </p:cNvPr>
          <p:cNvSpPr>
            <a:spLocks noGrp="1"/>
          </p:cNvSpPr>
          <p:nvPr>
            <p:ph type="sldNum" sz="quarter" idx="12"/>
          </p:nvPr>
        </p:nvSpPr>
        <p:spPr>
          <a:xfrm>
            <a:off x="10502705" y="6074815"/>
            <a:ext cx="683339" cy="365125"/>
          </a:xfrm>
        </p:spPr>
        <p:txBody>
          <a:bodyPr/>
          <a:lstStyle/>
          <a:p>
            <a:fld id="{D10AE377-BE8F-417E-98B1-AE0515731BAB}"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406350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0A90-75FB-4CCA-AE6C-A981D0B33D03}"/>
              </a:ext>
            </a:extLst>
          </p:cNvPr>
          <p:cNvSpPr>
            <a:spLocks noGrp="1"/>
          </p:cNvSpPr>
          <p:nvPr>
            <p:ph type="title"/>
          </p:nvPr>
        </p:nvSpPr>
        <p:spPr>
          <a:xfrm>
            <a:off x="980751" y="1171104"/>
            <a:ext cx="8772850" cy="4128330"/>
          </a:xfrm>
          <a:solidFill>
            <a:schemeClr val="bg1"/>
          </a:solidFill>
        </p:spPr>
        <p:txBody>
          <a:bodyPr anchor="t">
            <a:noAutofit/>
          </a:bodyPr>
          <a:lstStyle/>
          <a:p>
            <a:pPr marL="347662"/>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chemeClr val="tx1"/>
                </a:solidFill>
                <a:latin typeface="Times New Roman" panose="02020603050405020304" pitchFamily="18" charset="0"/>
                <a:cs typeface="Times New Roman" panose="02020603050405020304" pitchFamily="18" charset="0"/>
              </a:rPr>
              <a:t>Methodology</a:t>
            </a:r>
            <a:r>
              <a:rPr lang="en-US" sz="1800" dirty="0">
                <a:solidFill>
                  <a:schemeClr val="tx1"/>
                </a:solidFill>
                <a:latin typeface="Times New Roman" panose="02020603050405020304" pitchFamily="18" charset="0"/>
                <a:cs typeface="Times New Roman" panose="02020603050405020304" pitchFamily="18" charset="0"/>
              </a:rPr>
              <a:t>:</a:t>
            </a:r>
            <a:br>
              <a:rPr lang="en-US" sz="1800"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1.	Perform comparative analysis of metrics for modularity and structural complexity </a:t>
            </a:r>
            <a:br>
              <a:rPr lang="en-US" sz="1800"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2.	Determine topological structure and interfaces</a:t>
            </a:r>
            <a:br>
              <a:rPr lang="en-US" sz="1800"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3.	Apply metric to quantify efficiency of the tradespace generation</a:t>
            </a:r>
            <a:br>
              <a:rPr lang="en-US" sz="1800"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4.	Generate tradespace for complexity allocation</a:t>
            </a:r>
            <a:br>
              <a:rPr lang="en-US" sz="1800"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5.	Assess efficiency of generated tradespace</a:t>
            </a:r>
            <a:br>
              <a:rPr lang="en-US" sz="1800"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6.	Validate approach</a:t>
            </a:r>
            <a:br>
              <a:rPr lang="en-US" sz="1800" dirty="0">
                <a:solidFill>
                  <a:schemeClr val="tx1"/>
                </a:solidFill>
                <a:latin typeface="Times New Roman" panose="02020603050405020304" pitchFamily="18" charset="0"/>
                <a:cs typeface="Times New Roman" panose="02020603050405020304" pitchFamily="18" charset="0"/>
              </a:rPr>
            </a:br>
            <a:endParaRPr lang="en-US" sz="2000" dirty="0"/>
          </a:p>
        </p:txBody>
      </p:sp>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10502705" y="6074815"/>
            <a:ext cx="683339" cy="365125"/>
          </a:xfrm>
        </p:spPr>
        <p:txBody>
          <a:bodyPr/>
          <a:lstStyle/>
          <a:p>
            <a:fld id="{D10AE377-BE8F-417E-98B1-AE0515731BAB}" type="slidenum">
              <a:rPr lang="en-US" smtClean="0">
                <a:solidFill>
                  <a:schemeClr val="tx1"/>
                </a:solidFill>
              </a:rPr>
              <a:t>14</a:t>
            </a:fld>
            <a:endParaRPr lang="en-US" dirty="0">
              <a:solidFill>
                <a:schemeClr val="tx1"/>
              </a:solidFill>
            </a:endParaRPr>
          </a:p>
        </p:txBody>
      </p:sp>
      <p:pic>
        <p:nvPicPr>
          <p:cNvPr id="6" name="Picture 4" descr="https://creativeservices.gwu.edu/sites/creativeservices.gwu.edu/files/image/gw_txt_2cs_rev.png">
            <a:extLst>
              <a:ext uri="{FF2B5EF4-FFF2-40B4-BE49-F238E27FC236}">
                <a16:creationId xmlns:a16="http://schemas.microsoft.com/office/drawing/2014/main" id="{8C1A9BD6-5F06-4631-93D4-D2DD18E44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63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0A90-75FB-4CCA-AE6C-A981D0B33D03}"/>
              </a:ext>
            </a:extLst>
          </p:cNvPr>
          <p:cNvSpPr>
            <a:spLocks noGrp="1"/>
          </p:cNvSpPr>
          <p:nvPr>
            <p:ph type="title"/>
          </p:nvPr>
        </p:nvSpPr>
        <p:spPr>
          <a:xfrm>
            <a:off x="618479" y="1641532"/>
            <a:ext cx="11036782" cy="1667726"/>
          </a:xfrm>
        </p:spPr>
        <p:txBody>
          <a:bodyPr anchor="t">
            <a:noAutofit/>
          </a:bodyPr>
          <a:lstStyle/>
          <a:p>
            <a:pPr marL="631825" indent="-342900">
              <a:buFont typeface="Arial" panose="020B0604020202020204" pitchFamily="34" charset="0"/>
              <a:buChar char="•"/>
            </a:pPr>
            <a:r>
              <a:rPr lang="en-US" altLang="en-US" sz="2400" dirty="0">
                <a:solidFill>
                  <a:schemeClr val="tx1"/>
                </a:solidFill>
                <a:latin typeface="Times New Roman" panose="02020603050405020304" pitchFamily="18" charset="0"/>
                <a:cs typeface="Times New Roman" panose="02020603050405020304" pitchFamily="18" charset="0"/>
              </a:rPr>
              <a:t>“Better decision support methods to facilitate analysis of multiple alternative designs and optimization of Complex Systems (CS) with multiple variables and uncertainty” has been identified by INCOSE vision 2025 as one of the top needs of the Systems Engineering practice.</a:t>
            </a:r>
            <a:br>
              <a:rPr lang="en-US" sz="2000" u="sng"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br>
              <a:rPr lang="en-US" sz="1800" u="sng" dirty="0">
                <a:solidFill>
                  <a:schemeClr val="tx1"/>
                </a:solidFill>
                <a:latin typeface="Times New Roman" panose="02020603050405020304" pitchFamily="18" charset="0"/>
                <a:cs typeface="Times New Roman" panose="02020603050405020304" pitchFamily="18" charset="0"/>
              </a:rPr>
            </a:br>
            <a:br>
              <a:rPr lang="en-US" sz="1800" u="sng" dirty="0">
                <a:solidFill>
                  <a:schemeClr val="tx1"/>
                </a:solidFill>
                <a:latin typeface="Times New Roman" panose="02020603050405020304" pitchFamily="18" charset="0"/>
                <a:cs typeface="Times New Roman" panose="02020603050405020304" pitchFamily="18" charset="0"/>
              </a:rPr>
            </a:b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10647900" y="6130572"/>
            <a:ext cx="683339" cy="365125"/>
          </a:xfrm>
        </p:spPr>
        <p:txBody>
          <a:bodyPr/>
          <a:lstStyle/>
          <a:p>
            <a:fld id="{D10AE377-BE8F-417E-98B1-AE0515731BAB}" type="slidenum">
              <a:rPr lang="en-US" smtClean="0">
                <a:solidFill>
                  <a:schemeClr val="tx1"/>
                </a:solidFill>
              </a:rPr>
              <a:t>2</a:t>
            </a:fld>
            <a:endParaRPr lang="en-US" dirty="0">
              <a:solidFill>
                <a:schemeClr val="tx1"/>
              </a:solidFill>
            </a:endParaRPr>
          </a:p>
        </p:txBody>
      </p:sp>
      <p:sp>
        <p:nvSpPr>
          <p:cNvPr id="3" name="TextBox 2">
            <a:extLst>
              <a:ext uri="{FF2B5EF4-FFF2-40B4-BE49-F238E27FC236}">
                <a16:creationId xmlns:a16="http://schemas.microsoft.com/office/drawing/2014/main" id="{1A338DCF-8D86-478F-B589-B06CA96AFFF8}"/>
              </a:ext>
            </a:extLst>
          </p:cNvPr>
          <p:cNvSpPr txBox="1"/>
          <p:nvPr/>
        </p:nvSpPr>
        <p:spPr>
          <a:xfrm>
            <a:off x="4435481" y="882407"/>
            <a:ext cx="1931234" cy="461665"/>
          </a:xfrm>
          <a:prstGeom prst="rect">
            <a:avLst/>
          </a:prstGeom>
          <a:noFill/>
        </p:spPr>
        <p:txBody>
          <a:bodyPr wrap="none" rtlCol="0">
            <a:spAutoFit/>
          </a:bodyPr>
          <a:lstStyle/>
          <a:p>
            <a:r>
              <a:rPr lang="en-US" sz="2400" b="1" dirty="0">
                <a:solidFill>
                  <a:srgbClr val="00B0F0"/>
                </a:solidFill>
              </a:rPr>
              <a:t>MOTIVATION</a:t>
            </a:r>
          </a:p>
        </p:txBody>
      </p:sp>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73ED2A01-F090-46F9-8840-A9D743526A26}"/>
              </a:ext>
            </a:extLst>
          </p:cNvPr>
          <p:cNvSpPr txBox="1">
            <a:spLocks/>
          </p:cNvSpPr>
          <p:nvPr/>
        </p:nvSpPr>
        <p:spPr>
          <a:xfrm>
            <a:off x="618479" y="3606718"/>
            <a:ext cx="11036782" cy="1519663"/>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31825" indent="-342900">
              <a:buFont typeface="Arial" panose="020B0604020202020204" pitchFamily="34" charset="0"/>
              <a:buChar char="•"/>
            </a:pPr>
            <a:r>
              <a:rPr lang="en-US" altLang="en-US" sz="2400" dirty="0">
                <a:solidFill>
                  <a:schemeClr val="tx1"/>
                </a:solidFill>
                <a:latin typeface="Times New Roman" panose="02020603050405020304" pitchFamily="18" charset="0"/>
                <a:cs typeface="Times New Roman" panose="02020603050405020304" pitchFamily="18" charset="0"/>
              </a:rPr>
              <a:t>“As systems increase in scale and complexity, Systems Engineering (SE) is increasingly recognized worldwide for its importance in their development, deployment, operation, and evolution” </a:t>
            </a:r>
            <a:r>
              <a:rPr lang="en-US" altLang="en-US" sz="1800" dirty="0">
                <a:solidFill>
                  <a:schemeClr val="tx1"/>
                </a:solidFill>
                <a:latin typeface="Times New Roman" panose="02020603050405020304" pitchFamily="18" charset="0"/>
                <a:cs typeface="Times New Roman" panose="02020603050405020304" pitchFamily="18" charset="0"/>
              </a:rPr>
              <a:t>[</a:t>
            </a:r>
            <a:r>
              <a:rPr lang="en-US" sz="1800" dirty="0" err="1">
                <a:solidFill>
                  <a:schemeClr val="tx1"/>
                </a:solidFill>
                <a:latin typeface="Times New Roman" panose="02020603050405020304" pitchFamily="18" charset="0"/>
                <a:cs typeface="Times New Roman" panose="02020603050405020304" pitchFamily="18" charset="0"/>
              </a:rPr>
              <a:t>SEBoK</a:t>
            </a:r>
            <a:r>
              <a:rPr lang="en-US" sz="1800" dirty="0">
                <a:solidFill>
                  <a:schemeClr val="tx1"/>
                </a:solidFill>
                <a:latin typeface="Times New Roman" panose="02020603050405020304" pitchFamily="18" charset="0"/>
                <a:cs typeface="Times New Roman" panose="02020603050405020304" pitchFamily="18" charset="0"/>
              </a:rPr>
              <a:t>, 2014</a:t>
            </a:r>
            <a:r>
              <a:rPr lang="en-US" altLang="en-US" sz="1800" dirty="0">
                <a:solidFill>
                  <a:schemeClr val="tx1"/>
                </a:solidFill>
                <a:latin typeface="Times New Roman" panose="02020603050405020304" pitchFamily="18" charset="0"/>
                <a:cs typeface="Times New Roman" panose="02020603050405020304" pitchFamily="18" charset="0"/>
              </a:rPr>
              <a:t>]</a:t>
            </a:r>
            <a:br>
              <a:rPr lang="en-US" sz="18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br>
              <a:rPr lang="en-US" sz="1800" u="sng" dirty="0">
                <a:solidFill>
                  <a:schemeClr val="tx1"/>
                </a:solidFill>
                <a:latin typeface="Times New Roman" panose="02020603050405020304" pitchFamily="18" charset="0"/>
                <a:cs typeface="Times New Roman" panose="02020603050405020304" pitchFamily="18" charset="0"/>
              </a:rPr>
            </a:br>
            <a:br>
              <a:rPr lang="en-US" sz="1800" u="sng" dirty="0">
                <a:solidFill>
                  <a:schemeClr val="tx1"/>
                </a:solidFill>
                <a:latin typeface="Times New Roman" panose="02020603050405020304" pitchFamily="18" charset="0"/>
                <a:cs typeface="Times New Roman" panose="02020603050405020304" pitchFamily="18" charset="0"/>
              </a:rPr>
            </a:b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17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0A90-75FB-4CCA-AE6C-A981D0B33D03}"/>
              </a:ext>
            </a:extLst>
          </p:cNvPr>
          <p:cNvSpPr>
            <a:spLocks noGrp="1"/>
          </p:cNvSpPr>
          <p:nvPr>
            <p:ph type="title"/>
          </p:nvPr>
        </p:nvSpPr>
        <p:spPr>
          <a:xfrm>
            <a:off x="335664" y="633417"/>
            <a:ext cx="8596668" cy="1550989"/>
          </a:xfrm>
        </p:spPr>
        <p:txBody>
          <a:bodyPr anchor="t">
            <a:noAutofit/>
          </a:bodyPr>
          <a:lstStyle/>
          <a:p>
            <a:pPr marL="288925"/>
            <a:r>
              <a:rPr lang="en-US" sz="2400" b="1" dirty="0">
                <a:solidFill>
                  <a:srgbClr val="00B0F0"/>
                </a:solidFill>
              </a:rPr>
              <a:t>CONTEXT</a:t>
            </a:r>
            <a:br>
              <a:rPr lang="en-US" sz="2400" dirty="0"/>
            </a:b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What is a system? </a:t>
            </a:r>
            <a:br>
              <a:rPr lang="en-US" sz="2400" dirty="0">
                <a:solidFill>
                  <a:schemeClr val="tx1"/>
                </a:solidFill>
                <a:latin typeface="Times New Roman" panose="02020603050405020304" pitchFamily="18" charset="0"/>
                <a:cs typeface="Times New Roman" panose="02020603050405020304" pitchFamily="18" charset="0"/>
              </a:rPr>
            </a:br>
            <a:br>
              <a:rPr lang="en-US" sz="2400" dirty="0">
                <a:solidFill>
                  <a:schemeClr val="tx1"/>
                </a:solidFill>
                <a:latin typeface="Times New Roman" panose="02020603050405020304" pitchFamily="18" charset="0"/>
                <a:cs typeface="Times New Roman" panose="02020603050405020304" pitchFamily="18" charset="0"/>
              </a:rPr>
            </a:br>
            <a:br>
              <a:rPr lang="en-US" sz="2000" u="sng"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br>
              <a:rPr lang="en-US" sz="1800" u="sng" dirty="0">
                <a:solidFill>
                  <a:schemeClr val="tx1"/>
                </a:solidFill>
                <a:latin typeface="Times New Roman" panose="02020603050405020304" pitchFamily="18" charset="0"/>
                <a:cs typeface="Times New Roman" panose="02020603050405020304" pitchFamily="18" charset="0"/>
              </a:rPr>
            </a:br>
            <a:br>
              <a:rPr lang="en-US" sz="1800" u="sng" dirty="0">
                <a:solidFill>
                  <a:schemeClr val="tx1"/>
                </a:solidFill>
                <a:latin typeface="Times New Roman" panose="02020603050405020304" pitchFamily="18" charset="0"/>
                <a:cs typeface="Times New Roman" panose="02020603050405020304" pitchFamily="18" charset="0"/>
              </a:rPr>
            </a:b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6E310FFD-6C58-4CF0-91A9-DF189B3AFBA0}"/>
              </a:ext>
            </a:extLst>
          </p:cNvPr>
          <p:cNvSpPr>
            <a:spLocks noGrp="1"/>
          </p:cNvSpPr>
          <p:nvPr>
            <p:ph idx="1"/>
          </p:nvPr>
        </p:nvSpPr>
        <p:spPr>
          <a:xfrm>
            <a:off x="572786" y="2163790"/>
            <a:ext cx="3777342" cy="2661783"/>
          </a:xfrm>
        </p:spPr>
        <p:txBody>
          <a:bodyPr>
            <a:normAutofit fontScale="77500" lnSpcReduction="20000"/>
          </a:bodyPr>
          <a:lstStyle/>
          <a:p>
            <a:pPr marL="0" indent="0">
              <a:buNone/>
            </a:pPr>
            <a:r>
              <a:rPr lang="en-US" sz="3400" u="sng" dirty="0">
                <a:solidFill>
                  <a:schemeClr val="tx1"/>
                </a:solidFill>
                <a:latin typeface="Times New Roman" panose="02020603050405020304" pitchFamily="18" charset="0"/>
                <a:cs typeface="Times New Roman" panose="02020603050405020304" pitchFamily="18" charset="0"/>
              </a:rPr>
              <a:t>System</a:t>
            </a:r>
            <a:r>
              <a:rPr lang="en-US" sz="34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3400" dirty="0">
                <a:solidFill>
                  <a:schemeClr val="tx1"/>
                </a:solidFill>
                <a:latin typeface="Times New Roman" panose="02020603050405020304" pitchFamily="18" charset="0"/>
                <a:cs typeface="Times New Roman" panose="02020603050405020304" pitchFamily="18" charset="0"/>
              </a:rPr>
              <a:t>“Set of different elements so connected or related as to perform a unique function not performable by the elements alone”</a:t>
            </a:r>
          </a:p>
          <a:p>
            <a:pPr marL="0" indent="0">
              <a:buNone/>
            </a:pPr>
            <a:r>
              <a:rPr lang="en-US" sz="2600" dirty="0">
                <a:solidFill>
                  <a:schemeClr val="tx1"/>
                </a:solidFill>
                <a:latin typeface="Times New Roman" panose="02020603050405020304" pitchFamily="18" charset="0"/>
                <a:cs typeface="Times New Roman" panose="02020603050405020304" pitchFamily="18" charset="0"/>
              </a:rPr>
              <a:t>[E. Rechtin, 1991]</a:t>
            </a: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8590663" y="6041362"/>
            <a:ext cx="683339" cy="365125"/>
          </a:xfrm>
        </p:spPr>
        <p:txBody>
          <a:bodyPr/>
          <a:lstStyle/>
          <a:p>
            <a:fld id="{D10AE377-BE8F-417E-98B1-AE0515731BAB}" type="slidenum">
              <a:rPr lang="en-US" smtClean="0">
                <a:solidFill>
                  <a:schemeClr val="tx1"/>
                </a:solidFill>
              </a:rPr>
              <a:t>3</a:t>
            </a:fld>
            <a:endParaRPr lang="en-US" dirty="0">
              <a:solidFill>
                <a:schemeClr val="tx1"/>
              </a:solidFill>
            </a:endParaRPr>
          </a:p>
        </p:txBody>
      </p:sp>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a:extLst>
              <a:ext uri="{FF2B5EF4-FFF2-40B4-BE49-F238E27FC236}">
                <a16:creationId xmlns:a16="http://schemas.microsoft.com/office/drawing/2014/main" id="{8B709FC5-BA1D-41C7-9BDB-2A4CE029E19F}"/>
              </a:ext>
            </a:extLst>
          </p:cNvPr>
          <p:cNvSpPr txBox="1">
            <a:spLocks/>
          </p:cNvSpPr>
          <p:nvPr/>
        </p:nvSpPr>
        <p:spPr>
          <a:xfrm>
            <a:off x="3732837" y="5748373"/>
            <a:ext cx="6806159" cy="661237"/>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700" dirty="0">
                <a:solidFill>
                  <a:schemeClr val="tx1"/>
                </a:solidFill>
                <a:latin typeface="Times New Roman" panose="02020603050405020304" pitchFamily="18" charset="0"/>
                <a:cs typeface="Times New Roman" panose="02020603050405020304" pitchFamily="18" charset="0"/>
              </a:rPr>
              <a:t>System Boundaries of Engineered Systems, Social Systems, and Natural Systems.</a:t>
            </a:r>
          </a:p>
          <a:p>
            <a:pPr marL="0" indent="0" algn="ctr">
              <a:buNone/>
            </a:pP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SEBoK</a:t>
            </a:r>
            <a:r>
              <a:rPr lang="en-US" sz="1700" dirty="0">
                <a:solidFill>
                  <a:schemeClr val="tx1"/>
                </a:solidFill>
                <a:latin typeface="Times New Roman" panose="02020603050405020304" pitchFamily="18" charset="0"/>
                <a:cs typeface="Times New Roman" panose="02020603050405020304" pitchFamily="18" charset="0"/>
              </a:rPr>
              <a:t>, 2014 Original]</a:t>
            </a: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12" name="Picture 11">
            <a:extLst>
              <a:ext uri="{FF2B5EF4-FFF2-40B4-BE49-F238E27FC236}">
                <a16:creationId xmlns:a16="http://schemas.microsoft.com/office/drawing/2014/main" id="{35992F77-07B3-49F1-A555-C17B58CA7BA6}"/>
              </a:ext>
            </a:extLst>
          </p:cNvPr>
          <p:cNvPicPr>
            <a:picLocks noChangeAspect="1"/>
          </p:cNvPicPr>
          <p:nvPr/>
        </p:nvPicPr>
        <p:blipFill>
          <a:blip r:embed="rId3"/>
          <a:stretch>
            <a:fillRect/>
          </a:stretch>
        </p:blipFill>
        <p:spPr>
          <a:xfrm>
            <a:off x="4587250" y="915988"/>
            <a:ext cx="4905091" cy="4842803"/>
          </a:xfrm>
          <a:prstGeom prst="rect">
            <a:avLst/>
          </a:prstGeom>
        </p:spPr>
      </p:pic>
    </p:spTree>
    <p:extLst>
      <p:ext uri="{BB962C8B-B14F-4D97-AF65-F5344CB8AC3E}">
        <p14:creationId xmlns:p14="http://schemas.microsoft.com/office/powerpoint/2010/main" val="91743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0A90-75FB-4CCA-AE6C-A981D0B33D03}"/>
              </a:ext>
            </a:extLst>
          </p:cNvPr>
          <p:cNvSpPr>
            <a:spLocks noGrp="1"/>
          </p:cNvSpPr>
          <p:nvPr>
            <p:ph type="title"/>
          </p:nvPr>
        </p:nvSpPr>
        <p:spPr>
          <a:xfrm>
            <a:off x="677334" y="609600"/>
            <a:ext cx="2938468" cy="2122714"/>
          </a:xfrm>
        </p:spPr>
        <p:txBody>
          <a:bodyPr anchor="ctr">
            <a:normAutofit/>
          </a:bodyPr>
          <a:lstStyle/>
          <a:p>
            <a:pPr marL="288925">
              <a:lnSpc>
                <a:spcPct val="90000"/>
              </a:lnSpc>
            </a:pPr>
            <a:r>
              <a:rPr lang="en-US" sz="2300" b="1" dirty="0">
                <a:solidFill>
                  <a:srgbClr val="00B0F0"/>
                </a:solidFill>
              </a:rPr>
              <a:t>CONTEXT</a:t>
            </a:r>
            <a:br>
              <a:rPr lang="en-US" sz="2300" b="1" dirty="0">
                <a:solidFill>
                  <a:srgbClr val="00B0F0"/>
                </a:solidFill>
              </a:rPr>
            </a:br>
            <a:br>
              <a:rPr lang="en-US" sz="2300" b="1" dirty="0">
                <a:solidFill>
                  <a:srgbClr val="00B0F0"/>
                </a:solidFill>
                <a:latin typeface="Times New Roman" panose="02020603050405020304" pitchFamily="18" charset="0"/>
                <a:cs typeface="Times New Roman" panose="02020603050405020304" pitchFamily="18" charset="0"/>
              </a:rPr>
            </a:br>
            <a:r>
              <a:rPr lang="en-US" sz="2300" b="1" dirty="0">
                <a:solidFill>
                  <a:srgbClr val="00B0F0"/>
                </a:solidFill>
                <a:latin typeface="Times New Roman" panose="02020603050405020304" pitchFamily="18" charset="0"/>
                <a:cs typeface="Times New Roman" panose="02020603050405020304" pitchFamily="18" charset="0"/>
              </a:rPr>
              <a:t>What is complexity and what is a Complex System (</a:t>
            </a:r>
            <a:r>
              <a:rPr lang="en-US" sz="2300" b="1" dirty="0" err="1">
                <a:solidFill>
                  <a:srgbClr val="00B0F0"/>
                </a:solidFill>
                <a:latin typeface="Times New Roman" panose="02020603050405020304" pitchFamily="18" charset="0"/>
                <a:cs typeface="Times New Roman" panose="02020603050405020304" pitchFamily="18" charset="0"/>
              </a:rPr>
              <a:t>CxS</a:t>
            </a:r>
            <a:r>
              <a:rPr lang="en-US" sz="2300" b="1" dirty="0">
                <a:solidFill>
                  <a:srgbClr val="00B0F0"/>
                </a:solidFill>
                <a:latin typeface="Times New Roman" panose="02020603050405020304" pitchFamily="18" charset="0"/>
                <a:cs typeface="Times New Roman" panose="02020603050405020304" pitchFamily="18" charset="0"/>
              </a:rPr>
              <a:t>)? </a:t>
            </a:r>
            <a:endParaRPr lang="en-US" sz="23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6E310FFD-6C58-4CF0-91A9-DF189B3AFBA0}"/>
              </a:ext>
            </a:extLst>
          </p:cNvPr>
          <p:cNvSpPr>
            <a:spLocks noGrp="1"/>
          </p:cNvSpPr>
          <p:nvPr>
            <p:ph idx="1"/>
          </p:nvPr>
        </p:nvSpPr>
        <p:spPr>
          <a:xfrm>
            <a:off x="3846888" y="609602"/>
            <a:ext cx="6592511" cy="1121227"/>
          </a:xfrm>
        </p:spPr>
        <p:txBody>
          <a:bodyPr>
            <a:normAutofit/>
          </a:bodyPr>
          <a:lstStyle/>
          <a:p>
            <a:pPr marL="0" indent="0">
              <a:buNone/>
            </a:pPr>
            <a:r>
              <a:rPr lang="en-US" sz="2000" u="sng" dirty="0">
                <a:latin typeface="Times New Roman" panose="02020603050405020304" pitchFamily="18" charset="0"/>
                <a:cs typeface="Times New Roman" panose="02020603050405020304" pitchFamily="18" charset="0"/>
              </a:rPr>
              <a:t>Complexity</a:t>
            </a:r>
            <a:r>
              <a:rPr lang="en-US" sz="2000" dirty="0">
                <a:latin typeface="Times New Roman" panose="02020603050405020304" pitchFamily="18" charset="0"/>
                <a:cs typeface="Times New Roman" panose="02020603050405020304" pitchFamily="18" charset="0"/>
              </a:rPr>
              <a:t>: System property related to the number of interrelated entities, interconnections, and level of abstraction of their relationships </a:t>
            </a:r>
            <a:r>
              <a:rPr lang="en-US" sz="1600" dirty="0">
                <a:latin typeface="Times New Roman" panose="02020603050405020304" pitchFamily="18" charset="0"/>
                <a:cs typeface="Times New Roman" panose="02020603050405020304" pitchFamily="18" charset="0"/>
              </a:rPr>
              <a:t>[E. Crawley, et al., 2016]</a:t>
            </a: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9907834" y="6041360"/>
            <a:ext cx="683339" cy="365125"/>
          </a:xfrm>
        </p:spPr>
        <p:txBody>
          <a:bodyPr>
            <a:normAutofit/>
          </a:bodyPr>
          <a:lstStyle/>
          <a:p>
            <a:pPr>
              <a:spcAft>
                <a:spcPts val="600"/>
              </a:spcAft>
            </a:pPr>
            <a:fld id="{D10AE377-BE8F-417E-98B1-AE0515731BAB}" type="slidenum">
              <a:rPr lang="en-US" smtClean="0">
                <a:solidFill>
                  <a:srgbClr val="0070C0"/>
                </a:solidFill>
              </a:rPr>
              <a:pPr>
                <a:spcAft>
                  <a:spcPts val="600"/>
                </a:spcAft>
              </a:pPr>
              <a:t>4</a:t>
            </a:fld>
            <a:endParaRPr lang="en-US" dirty="0">
              <a:solidFill>
                <a:srgbClr val="0070C0"/>
              </a:solidFill>
            </a:endParaRPr>
          </a:p>
        </p:txBody>
      </p:sp>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a:extLst>
              <a:ext uri="{FF2B5EF4-FFF2-40B4-BE49-F238E27FC236}">
                <a16:creationId xmlns:a16="http://schemas.microsoft.com/office/drawing/2014/main" id="{ED3003F7-2419-4DCE-8D6C-4ED5E201B24A}"/>
              </a:ext>
            </a:extLst>
          </p:cNvPr>
          <p:cNvSpPr txBox="1">
            <a:spLocks/>
          </p:cNvSpPr>
          <p:nvPr/>
        </p:nvSpPr>
        <p:spPr>
          <a:xfrm>
            <a:off x="5434445" y="6050289"/>
            <a:ext cx="3252354" cy="140786"/>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4000" dirty="0">
                <a:solidFill>
                  <a:schemeClr val="tx1"/>
                </a:solidFill>
                <a:latin typeface="Times New Roman" panose="02020603050405020304" pitchFamily="18" charset="0"/>
                <a:cs typeface="Times New Roman" panose="02020603050405020304" pitchFamily="18" charset="0"/>
              </a:rPr>
              <a:t>[S. A. Sheard and A. </a:t>
            </a:r>
            <a:r>
              <a:rPr lang="en-US" sz="4000" dirty="0" err="1">
                <a:solidFill>
                  <a:schemeClr val="tx1"/>
                </a:solidFill>
                <a:latin typeface="Times New Roman" panose="02020603050405020304" pitchFamily="18" charset="0"/>
                <a:cs typeface="Times New Roman" panose="02020603050405020304" pitchFamily="18" charset="0"/>
              </a:rPr>
              <a:t>Mostashari</a:t>
            </a:r>
            <a:r>
              <a:rPr lang="en-US" sz="4000" dirty="0">
                <a:solidFill>
                  <a:schemeClr val="tx1"/>
                </a:solidFill>
                <a:latin typeface="Times New Roman" panose="02020603050405020304" pitchFamily="18" charset="0"/>
                <a:cs typeface="Times New Roman" panose="02020603050405020304" pitchFamily="18" charset="0"/>
              </a:rPr>
              <a:t>, 2008 -Original-]</a:t>
            </a:r>
          </a:p>
          <a:p>
            <a:pPr>
              <a:buFont typeface="Wingdings" panose="05000000000000000000" pitchFamily="2" charset="2"/>
              <a:buChar char="v"/>
            </a:pPr>
            <a:endParaRPr lang="en-US" sz="35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12" name="Picture 11">
            <a:extLst>
              <a:ext uri="{FF2B5EF4-FFF2-40B4-BE49-F238E27FC236}">
                <a16:creationId xmlns:a16="http://schemas.microsoft.com/office/drawing/2014/main" id="{243A01CB-AB62-4DD2-80A1-78CD34B87DAD}"/>
              </a:ext>
            </a:extLst>
          </p:cNvPr>
          <p:cNvPicPr>
            <a:picLocks noChangeAspect="1"/>
          </p:cNvPicPr>
          <p:nvPr/>
        </p:nvPicPr>
        <p:blipFill>
          <a:blip r:embed="rId3"/>
          <a:stretch>
            <a:fillRect/>
          </a:stretch>
        </p:blipFill>
        <p:spPr>
          <a:xfrm>
            <a:off x="4423830" y="3701850"/>
            <a:ext cx="4783565" cy="2198724"/>
          </a:xfrm>
          <a:prstGeom prst="rect">
            <a:avLst/>
          </a:prstGeom>
        </p:spPr>
      </p:pic>
      <p:sp>
        <p:nvSpPr>
          <p:cNvPr id="13" name="Content Placeholder 5">
            <a:extLst>
              <a:ext uri="{FF2B5EF4-FFF2-40B4-BE49-F238E27FC236}">
                <a16:creationId xmlns:a16="http://schemas.microsoft.com/office/drawing/2014/main" id="{A5D6E1D6-363C-44FD-9C63-9F27FF508304}"/>
              </a:ext>
            </a:extLst>
          </p:cNvPr>
          <p:cNvSpPr txBox="1">
            <a:spLocks/>
          </p:cNvSpPr>
          <p:nvPr/>
        </p:nvSpPr>
        <p:spPr>
          <a:xfrm>
            <a:off x="3846887" y="1976928"/>
            <a:ext cx="7006169" cy="1724922"/>
          </a:xfrm>
          <a:prstGeom prst="rect">
            <a:avLst/>
          </a:prstGeom>
          <a:no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u="sng" dirty="0">
                <a:latin typeface="Times New Roman" panose="02020603050405020304" pitchFamily="18" charset="0"/>
                <a:cs typeface="Times New Roman" panose="02020603050405020304" pitchFamily="18" charset="0"/>
              </a:rPr>
              <a:t>Complex Systems (</a:t>
            </a:r>
            <a:r>
              <a:rPr lang="en-US" sz="2000" u="sng" dirty="0" err="1">
                <a:latin typeface="Times New Roman" panose="02020603050405020304" pitchFamily="18" charset="0"/>
                <a:cs typeface="Times New Roman" panose="02020603050405020304" pitchFamily="18" charset="0"/>
              </a:rPr>
              <a:t>CxS</a:t>
            </a:r>
            <a:r>
              <a:rPr lang="en-US" sz="2000" u="sng"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Systems that have many autonomous components, tend to evolve and self-organize, and display an emergent behavior as a result of the dependence of the whole on parts, relationships between its constituent elements, and interactions of the whole and elements with the environment.  </a:t>
            </a:r>
            <a:r>
              <a:rPr lang="en-US" sz="1700" dirty="0">
                <a:latin typeface="Times New Roman" panose="02020603050405020304" pitchFamily="18" charset="0"/>
                <a:cs typeface="Times New Roman" panose="02020603050405020304" pitchFamily="18" charset="0"/>
              </a:rPr>
              <a:t>[S. A. Sheard and A. Mostashari, 2008]</a:t>
            </a: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0511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0C8EE-F907-488F-A674-C492FE6CCD79}"/>
              </a:ext>
            </a:extLst>
          </p:cNvPr>
          <p:cNvPicPr>
            <a:picLocks noChangeAspect="1"/>
          </p:cNvPicPr>
          <p:nvPr/>
        </p:nvPicPr>
        <p:blipFill>
          <a:blip r:embed="rId2"/>
          <a:stretch>
            <a:fillRect/>
          </a:stretch>
        </p:blipFill>
        <p:spPr>
          <a:xfrm>
            <a:off x="329672" y="1295400"/>
            <a:ext cx="10807285" cy="5384413"/>
          </a:xfrm>
          <a:prstGeom prst="rect">
            <a:avLst/>
          </a:prstGeom>
        </p:spPr>
      </p:pic>
      <p:sp>
        <p:nvSpPr>
          <p:cNvPr id="2" name="Title 1">
            <a:extLst>
              <a:ext uri="{FF2B5EF4-FFF2-40B4-BE49-F238E27FC236}">
                <a16:creationId xmlns:a16="http://schemas.microsoft.com/office/drawing/2014/main" id="{7C1C0A90-75FB-4CCA-AE6C-A981D0B33D03}"/>
              </a:ext>
            </a:extLst>
          </p:cNvPr>
          <p:cNvSpPr>
            <a:spLocks noGrp="1"/>
          </p:cNvSpPr>
          <p:nvPr>
            <p:ph type="title"/>
          </p:nvPr>
        </p:nvSpPr>
        <p:spPr>
          <a:xfrm>
            <a:off x="590247" y="325335"/>
            <a:ext cx="8804123" cy="968829"/>
          </a:xfrm>
        </p:spPr>
        <p:txBody>
          <a:bodyPr anchor="ctr">
            <a:normAutofit fontScale="90000"/>
          </a:bodyPr>
          <a:lstStyle/>
          <a:p>
            <a:pPr marL="288925">
              <a:lnSpc>
                <a:spcPct val="90000"/>
              </a:lnSpc>
            </a:pPr>
            <a:r>
              <a:rPr lang="en-US" sz="2300" b="1" dirty="0">
                <a:solidFill>
                  <a:srgbClr val="00B0F0"/>
                </a:solidFill>
                <a:latin typeface="Times New Roman" panose="02020603050405020304" pitchFamily="18" charset="0"/>
                <a:cs typeface="Times New Roman" panose="02020603050405020304" pitchFamily="18" charset="0"/>
              </a:rPr>
              <a:t>CONTEXT</a:t>
            </a:r>
            <a:br>
              <a:rPr lang="en-US" sz="2300" b="1" dirty="0">
                <a:solidFill>
                  <a:srgbClr val="00B0F0"/>
                </a:solidFill>
                <a:latin typeface="Times New Roman" panose="02020603050405020304" pitchFamily="18" charset="0"/>
                <a:cs typeface="Times New Roman" panose="02020603050405020304" pitchFamily="18" charset="0"/>
              </a:rPr>
            </a:br>
            <a:br>
              <a:rPr lang="en-US" sz="2300" b="1" dirty="0">
                <a:solidFill>
                  <a:srgbClr val="00B0F0"/>
                </a:solidFill>
                <a:latin typeface="Times New Roman" panose="02020603050405020304" pitchFamily="18" charset="0"/>
                <a:cs typeface="Times New Roman" panose="02020603050405020304" pitchFamily="18" charset="0"/>
              </a:rPr>
            </a:br>
            <a:r>
              <a:rPr lang="en-US" sz="2300" b="1" dirty="0">
                <a:solidFill>
                  <a:srgbClr val="00B0F0"/>
                </a:solidFill>
                <a:latin typeface="Times New Roman" panose="02020603050405020304" pitchFamily="18" charset="0"/>
                <a:cs typeface="Times New Roman" panose="02020603050405020304" pitchFamily="18" charset="0"/>
              </a:rPr>
              <a:t>How Complex System (</a:t>
            </a:r>
            <a:r>
              <a:rPr lang="en-US" sz="2300" b="1" dirty="0" err="1">
                <a:solidFill>
                  <a:srgbClr val="00B0F0"/>
                </a:solidFill>
                <a:latin typeface="Times New Roman" panose="02020603050405020304" pitchFamily="18" charset="0"/>
                <a:cs typeface="Times New Roman" panose="02020603050405020304" pitchFamily="18" charset="0"/>
              </a:rPr>
              <a:t>CxS</a:t>
            </a:r>
            <a:r>
              <a:rPr lang="en-US" sz="2300" b="1" dirty="0">
                <a:solidFill>
                  <a:srgbClr val="00B0F0"/>
                </a:solidFill>
                <a:latin typeface="Times New Roman" panose="02020603050405020304" pitchFamily="18" charset="0"/>
                <a:cs typeface="Times New Roman" panose="02020603050405020304" pitchFamily="18" charset="0"/>
              </a:rPr>
              <a:t>) differs from System of Systems (SoS)? </a:t>
            </a:r>
            <a:endParaRPr lang="en-US" sz="23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8590663" y="6041362"/>
            <a:ext cx="683339" cy="365125"/>
          </a:xfrm>
        </p:spPr>
        <p:txBody>
          <a:bodyPr>
            <a:normAutofit/>
          </a:bodyPr>
          <a:lstStyle/>
          <a:p>
            <a:pPr>
              <a:spcAft>
                <a:spcPts val="600"/>
              </a:spcAft>
            </a:pPr>
            <a:fld id="{D10AE377-BE8F-417E-98B1-AE0515731BAB}" type="slidenum">
              <a:rPr lang="en-US" smtClean="0"/>
              <a:pPr>
                <a:spcAft>
                  <a:spcPts val="600"/>
                </a:spcAft>
              </a:pPr>
              <a:t>5</a:t>
            </a:fld>
            <a:endParaRPr lang="en-US"/>
          </a:p>
        </p:txBody>
      </p:sp>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5">
            <a:extLst>
              <a:ext uri="{FF2B5EF4-FFF2-40B4-BE49-F238E27FC236}">
                <a16:creationId xmlns:a16="http://schemas.microsoft.com/office/drawing/2014/main" id="{DD82021A-7B4F-42E0-B231-001558DD5F2E}"/>
              </a:ext>
            </a:extLst>
          </p:cNvPr>
          <p:cNvSpPr txBox="1">
            <a:spLocks/>
          </p:cNvSpPr>
          <p:nvPr/>
        </p:nvSpPr>
        <p:spPr>
          <a:xfrm>
            <a:off x="1884146" y="5210000"/>
            <a:ext cx="4375140" cy="66123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endParaRPr lang="en-US" sz="17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7200" dirty="0">
                <a:solidFill>
                  <a:schemeClr val="tx1"/>
                </a:solidFill>
                <a:latin typeface="Times New Roman" panose="02020603050405020304" pitchFamily="18" charset="0"/>
                <a:cs typeface="Times New Roman" panose="02020603050405020304" pitchFamily="18" charset="0"/>
              </a:rPr>
              <a:t>Examples of ordinary systems, SoS and </a:t>
            </a:r>
            <a:r>
              <a:rPr lang="en-US" sz="7200" dirty="0" err="1">
                <a:solidFill>
                  <a:schemeClr val="tx1"/>
                </a:solidFill>
                <a:latin typeface="Times New Roman" panose="02020603050405020304" pitchFamily="18" charset="0"/>
                <a:cs typeface="Times New Roman" panose="02020603050405020304" pitchFamily="18" charset="0"/>
              </a:rPr>
              <a:t>CxS</a:t>
            </a:r>
            <a:endParaRPr lang="en-US" sz="72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72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14" name="Content Placeholder 5">
            <a:extLst>
              <a:ext uri="{FF2B5EF4-FFF2-40B4-BE49-F238E27FC236}">
                <a16:creationId xmlns:a16="http://schemas.microsoft.com/office/drawing/2014/main" id="{4671F124-4F4B-40CE-87B2-8416ECA59E30}"/>
              </a:ext>
            </a:extLst>
          </p:cNvPr>
          <p:cNvSpPr txBox="1">
            <a:spLocks/>
          </p:cNvSpPr>
          <p:nvPr/>
        </p:nvSpPr>
        <p:spPr>
          <a:xfrm rot="16200000">
            <a:off x="9809355" y="3075337"/>
            <a:ext cx="2998515" cy="285757"/>
          </a:xfrm>
          <a:prstGeom prst="rect">
            <a:avLst/>
          </a:prstGeom>
          <a:noFill/>
          <a:ln>
            <a:noFill/>
          </a:ln>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600" dirty="0">
                <a:solidFill>
                  <a:schemeClr val="tx1"/>
                </a:solidFill>
                <a:latin typeface="Times New Roman" panose="02020603050405020304" pitchFamily="18" charset="0"/>
                <a:cs typeface="Times New Roman" panose="02020603050405020304" pitchFamily="18" charset="0"/>
              </a:rPr>
              <a:t>B. Castellani, online -Original- ]</a:t>
            </a:r>
          </a:p>
          <a:p>
            <a:pPr>
              <a:buFont typeface="Wingdings" panose="05000000000000000000" pitchFamily="2" charset="2"/>
              <a:buChar char="v"/>
            </a:pPr>
            <a:endParaRPr lang="en-US" sz="35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02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0A90-75FB-4CCA-AE6C-A981D0B33D03}"/>
              </a:ext>
            </a:extLst>
          </p:cNvPr>
          <p:cNvSpPr>
            <a:spLocks noGrp="1"/>
          </p:cNvSpPr>
          <p:nvPr>
            <p:ph type="title"/>
          </p:nvPr>
        </p:nvSpPr>
        <p:spPr>
          <a:xfrm>
            <a:off x="675420" y="1147613"/>
            <a:ext cx="10452502" cy="4982959"/>
          </a:xfrm>
        </p:spPr>
        <p:txBody>
          <a:bodyPr anchor="t">
            <a:noAutofit/>
          </a:bodyPr>
          <a:lstStyle/>
          <a:p>
            <a:pPr marL="288925"/>
            <a:r>
              <a:rPr lang="en-US" sz="1800" dirty="0">
                <a:solidFill>
                  <a:schemeClr val="tx1"/>
                </a:solidFill>
                <a:latin typeface="Times New Roman" panose="02020603050405020304" pitchFamily="18" charset="0"/>
                <a:ea typeface="+mn-ea"/>
                <a:cs typeface="Times New Roman" panose="02020603050405020304" pitchFamily="18" charset="0"/>
              </a:rPr>
              <a:t>Research Question: </a:t>
            </a:r>
            <a:br>
              <a:rPr lang="en-US" sz="1800" dirty="0">
                <a:solidFill>
                  <a:schemeClr val="tx1"/>
                </a:solidFill>
                <a:latin typeface="Times New Roman" panose="02020603050405020304" pitchFamily="18" charset="0"/>
                <a:ea typeface="+mn-ea"/>
                <a:cs typeface="Times New Roman" panose="02020603050405020304" pitchFamily="18" charset="0"/>
              </a:rPr>
            </a:br>
            <a:r>
              <a:rPr lang="en-US" sz="1800" dirty="0">
                <a:solidFill>
                  <a:schemeClr val="tx1"/>
                </a:solidFill>
                <a:latin typeface="Times New Roman" panose="02020603050405020304" pitchFamily="18" charset="0"/>
                <a:ea typeface="+mn-ea"/>
                <a:cs typeface="Times New Roman" panose="02020603050405020304" pitchFamily="18" charset="0"/>
              </a:rPr>
              <a:t>How the solution space can be generated within reasonable demand of resources and without sacrificing information regarding design parameters interaction to provide decision makers with sufficient architectural structural complexity information about the system of interest?    </a:t>
            </a:r>
            <a:br>
              <a:rPr lang="en-US" sz="1800" dirty="0">
                <a:solidFill>
                  <a:schemeClr val="tx1"/>
                </a:solidFill>
                <a:latin typeface="Times New Roman" panose="02020603050405020304" pitchFamily="18" charset="0"/>
                <a:ea typeface="+mn-ea"/>
                <a:cs typeface="Times New Roman" panose="02020603050405020304" pitchFamily="18" charset="0"/>
              </a:rPr>
            </a:br>
            <a:br>
              <a:rPr lang="en-US" sz="1800" dirty="0">
                <a:solidFill>
                  <a:schemeClr val="tx1"/>
                </a:solidFill>
                <a:latin typeface="Times New Roman" panose="02020603050405020304" pitchFamily="18" charset="0"/>
                <a:ea typeface="+mn-ea"/>
                <a:cs typeface="Times New Roman" panose="02020603050405020304" pitchFamily="18" charset="0"/>
              </a:rPr>
            </a:br>
            <a:r>
              <a:rPr lang="en-US" sz="1800" dirty="0">
                <a:solidFill>
                  <a:schemeClr val="tx1"/>
                </a:solidFill>
                <a:latin typeface="Times New Roman" panose="02020603050405020304" pitchFamily="18" charset="0"/>
                <a:ea typeface="+mn-ea"/>
                <a:cs typeface="Times New Roman" panose="02020603050405020304" pitchFamily="18" charset="0"/>
              </a:rPr>
              <a:t>Hypothesis:</a:t>
            </a:r>
            <a:br>
              <a:rPr lang="en-US" sz="1800" dirty="0">
                <a:solidFill>
                  <a:schemeClr val="tx1"/>
                </a:solidFill>
                <a:latin typeface="Times New Roman" panose="02020603050405020304" pitchFamily="18" charset="0"/>
                <a:ea typeface="+mn-ea"/>
                <a:cs typeface="Times New Roman" panose="02020603050405020304" pitchFamily="18" charset="0"/>
              </a:rPr>
            </a:br>
            <a:r>
              <a:rPr lang="en-US" sz="1800" dirty="0">
                <a:solidFill>
                  <a:schemeClr val="tx1"/>
                </a:solidFill>
                <a:latin typeface="Times New Roman" panose="02020603050405020304" pitchFamily="18" charset="0"/>
                <a:ea typeface="+mn-ea"/>
                <a:cs typeface="Times New Roman" panose="02020603050405020304" pitchFamily="18" charset="0"/>
              </a:rPr>
              <a:t>Trade spaces can be populated efficiently to facilitate the assessment of strategies for allocation and management of complexity within the system. </a:t>
            </a:r>
            <a:br>
              <a:rPr lang="en-US" sz="1800" dirty="0">
                <a:solidFill>
                  <a:schemeClr val="tx1"/>
                </a:solidFill>
                <a:latin typeface="Times New Roman" panose="02020603050405020304" pitchFamily="18" charset="0"/>
                <a:ea typeface="+mn-ea"/>
                <a:cs typeface="Times New Roman" panose="02020603050405020304" pitchFamily="18" charset="0"/>
              </a:rPr>
            </a:br>
            <a:br>
              <a:rPr lang="en-US" sz="1800" dirty="0">
                <a:solidFill>
                  <a:schemeClr val="tx1"/>
                </a:solidFill>
                <a:latin typeface="Times New Roman" panose="02020603050405020304" pitchFamily="18" charset="0"/>
                <a:ea typeface="+mn-ea"/>
                <a:cs typeface="Times New Roman" panose="02020603050405020304" pitchFamily="18" charset="0"/>
              </a:rPr>
            </a:br>
            <a:r>
              <a:rPr lang="en-US" sz="1800" dirty="0">
                <a:solidFill>
                  <a:schemeClr val="tx1"/>
                </a:solidFill>
                <a:latin typeface="Times New Roman" panose="02020603050405020304" pitchFamily="18" charset="0"/>
                <a:ea typeface="+mn-ea"/>
                <a:cs typeface="Times New Roman" panose="02020603050405020304" pitchFamily="18" charset="0"/>
              </a:rPr>
              <a:t>Why is it relevant?</a:t>
            </a:r>
            <a:br>
              <a:rPr lang="en-US" sz="1800" dirty="0">
                <a:solidFill>
                  <a:schemeClr val="tx1"/>
                </a:solidFill>
                <a:latin typeface="Times New Roman" panose="02020603050405020304" pitchFamily="18" charset="0"/>
                <a:ea typeface="+mn-ea"/>
                <a:cs typeface="Times New Roman" panose="02020603050405020304" pitchFamily="18" charset="0"/>
              </a:rPr>
            </a:br>
            <a:r>
              <a:rPr lang="en-US" sz="1800" dirty="0">
                <a:solidFill>
                  <a:schemeClr val="tx1"/>
                </a:solidFill>
                <a:latin typeface="Times New Roman" panose="02020603050405020304" pitchFamily="18" charset="0"/>
                <a:ea typeface="+mn-ea"/>
                <a:cs typeface="Times New Roman" panose="02020603050405020304" pitchFamily="18" charset="0"/>
              </a:rPr>
              <a:t>Current approaches for generating trade spaces are either time consuming, highly resource demanding, or may left out important factors interaction information. Decision makers would benefit from a more efficient process while getting sufficient information to examine management and allocation of complexity. Complexity is highly correlated to performance, schedule, cost, and risk. Having this information handy and timely would allow them to make informed design decisions, which can be inexpensively introduced at this phase rather than later in the product life cycle, where architectural changes are undesirable. </a:t>
            </a:r>
            <a:br>
              <a:rPr lang="en-US" sz="2000" dirty="0">
                <a:solidFill>
                  <a:schemeClr val="tx1"/>
                </a:solidFill>
                <a:latin typeface="Times New Roman" panose="02020603050405020304" pitchFamily="18" charset="0"/>
                <a:cs typeface="Times New Roman" panose="02020603050405020304" pitchFamily="18" charset="0"/>
              </a:rPr>
            </a:br>
            <a:br>
              <a:rPr lang="en-US" sz="1800" u="sng" dirty="0">
                <a:solidFill>
                  <a:schemeClr val="tx1"/>
                </a:solidFill>
                <a:latin typeface="Times New Roman" panose="02020603050405020304" pitchFamily="18" charset="0"/>
                <a:cs typeface="Times New Roman" panose="02020603050405020304" pitchFamily="18" charset="0"/>
              </a:rPr>
            </a:br>
            <a:br>
              <a:rPr lang="en-US" sz="1800" u="sng" dirty="0">
                <a:solidFill>
                  <a:schemeClr val="tx1"/>
                </a:solidFill>
                <a:latin typeface="Times New Roman" panose="02020603050405020304" pitchFamily="18" charset="0"/>
                <a:cs typeface="Times New Roman" panose="02020603050405020304" pitchFamily="18" charset="0"/>
              </a:rPr>
            </a:b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10647900" y="6130572"/>
            <a:ext cx="683339" cy="365125"/>
          </a:xfrm>
        </p:spPr>
        <p:txBody>
          <a:bodyPr/>
          <a:lstStyle/>
          <a:p>
            <a:fld id="{D10AE377-BE8F-417E-98B1-AE0515731BAB}" type="slidenum">
              <a:rPr lang="en-US" smtClean="0">
                <a:solidFill>
                  <a:schemeClr val="tx1"/>
                </a:solidFill>
              </a:rPr>
              <a:t>6</a:t>
            </a:fld>
            <a:endParaRPr lang="en-US" dirty="0">
              <a:solidFill>
                <a:schemeClr val="tx1"/>
              </a:solidFill>
            </a:endParaRPr>
          </a:p>
        </p:txBody>
      </p:sp>
      <p:sp>
        <p:nvSpPr>
          <p:cNvPr id="3" name="TextBox 2">
            <a:extLst>
              <a:ext uri="{FF2B5EF4-FFF2-40B4-BE49-F238E27FC236}">
                <a16:creationId xmlns:a16="http://schemas.microsoft.com/office/drawing/2014/main" id="{1A338DCF-8D86-478F-B589-B06CA96AFFF8}"/>
              </a:ext>
            </a:extLst>
          </p:cNvPr>
          <p:cNvSpPr txBox="1"/>
          <p:nvPr/>
        </p:nvSpPr>
        <p:spPr>
          <a:xfrm>
            <a:off x="953824" y="597822"/>
            <a:ext cx="271324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PROJECT DESCRIPTION</a:t>
            </a:r>
          </a:p>
        </p:txBody>
      </p:sp>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79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10502705" y="6074815"/>
            <a:ext cx="683339" cy="365125"/>
          </a:xfrm>
        </p:spPr>
        <p:txBody>
          <a:bodyPr/>
          <a:lstStyle/>
          <a:p>
            <a:fld id="{D10AE377-BE8F-417E-98B1-AE0515731BAB}" type="slidenum">
              <a:rPr lang="en-US" smtClean="0">
                <a:solidFill>
                  <a:schemeClr val="tx1"/>
                </a:solidFill>
              </a:rPr>
              <a:t>7</a:t>
            </a:fld>
            <a:endParaRPr lang="en-US" dirty="0">
              <a:solidFill>
                <a:schemeClr val="tx1"/>
              </a:solidFill>
            </a:endParaRPr>
          </a:p>
        </p:txBody>
      </p:sp>
      <p:pic>
        <p:nvPicPr>
          <p:cNvPr id="6" name="Picture 4" descr="https://creativeservices.gwu.edu/sites/creativeservices.gwu.edu/files/image/gw_txt_2cs_rev.png">
            <a:extLst>
              <a:ext uri="{FF2B5EF4-FFF2-40B4-BE49-F238E27FC236}">
                <a16:creationId xmlns:a16="http://schemas.microsoft.com/office/drawing/2014/main" id="{8C1A9BD6-5F06-4631-93D4-D2DD18E44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00FDD38-EC60-4596-84E4-058990B3E9AD}"/>
              </a:ext>
            </a:extLst>
          </p:cNvPr>
          <p:cNvSpPr/>
          <p:nvPr/>
        </p:nvSpPr>
        <p:spPr>
          <a:xfrm>
            <a:off x="1085062" y="1687287"/>
            <a:ext cx="8635256"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Previous literature has focused on finding metrics to quantify complexity, looking at individual attributes in the tradespace, or jumping directly into optimization based on already assumed generated trade spaces. However, no work has been focused on how to generate trade spaces efficiently accounting for complexity allocation. </a:t>
            </a:r>
            <a:endParaRPr lang="en-US" sz="2400" dirty="0"/>
          </a:p>
        </p:txBody>
      </p:sp>
      <p:sp>
        <p:nvSpPr>
          <p:cNvPr id="8" name="Title 7">
            <a:extLst>
              <a:ext uri="{FF2B5EF4-FFF2-40B4-BE49-F238E27FC236}">
                <a16:creationId xmlns:a16="http://schemas.microsoft.com/office/drawing/2014/main" id="{316F0644-7ACE-4FD0-9F79-6B5691BBB952}"/>
              </a:ext>
            </a:extLst>
          </p:cNvPr>
          <p:cNvSpPr>
            <a:spLocks noGrp="1"/>
          </p:cNvSpPr>
          <p:nvPr>
            <p:ph type="title"/>
          </p:nvPr>
        </p:nvSpPr>
        <p:spPr>
          <a:xfrm>
            <a:off x="1123650" y="718458"/>
            <a:ext cx="8596668" cy="968829"/>
          </a:xfrm>
        </p:spPr>
        <p:txBody>
          <a:bodyPr>
            <a:normAutofit/>
          </a:bodyPr>
          <a:lstStyle/>
          <a:p>
            <a:r>
              <a:rPr lang="en-US" dirty="0">
                <a:latin typeface="Times New Roman" panose="02020603050405020304" pitchFamily="18" charset="0"/>
                <a:cs typeface="Times New Roman" panose="02020603050405020304" pitchFamily="18" charset="0"/>
              </a:rPr>
              <a:t>Literature Review</a:t>
            </a:r>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86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Content Placeholder 49">
            <a:extLst>
              <a:ext uri="{FF2B5EF4-FFF2-40B4-BE49-F238E27FC236}">
                <a16:creationId xmlns:a16="http://schemas.microsoft.com/office/drawing/2014/main" id="{7AC4FD01-0AA9-47C9-A97F-C23E6452EA0A}"/>
              </a:ext>
            </a:extLst>
          </p:cNvPr>
          <p:cNvPicPr>
            <a:picLocks noGrp="1" noChangeAspect="1"/>
          </p:cNvPicPr>
          <p:nvPr>
            <p:ph idx="1"/>
          </p:nvPr>
        </p:nvPicPr>
        <p:blipFill>
          <a:blip r:embed="rId2"/>
          <a:stretch>
            <a:fillRect/>
          </a:stretch>
        </p:blipFill>
        <p:spPr>
          <a:xfrm>
            <a:off x="7364964" y="1364339"/>
            <a:ext cx="4096431" cy="2264254"/>
          </a:xfrm>
          <a:prstGeom prst="rect">
            <a:avLst/>
          </a:prstGeom>
          <a:ln>
            <a:solidFill>
              <a:schemeClr val="tx1"/>
            </a:solidFill>
          </a:ln>
        </p:spPr>
      </p:pic>
      <p:pic>
        <p:nvPicPr>
          <p:cNvPr id="49" name="Picture 48">
            <a:extLst>
              <a:ext uri="{FF2B5EF4-FFF2-40B4-BE49-F238E27FC236}">
                <a16:creationId xmlns:a16="http://schemas.microsoft.com/office/drawing/2014/main" id="{4D38C7D2-0EFC-4096-B52B-FC2444F102DF}"/>
              </a:ext>
            </a:extLst>
          </p:cNvPr>
          <p:cNvPicPr>
            <a:picLocks noChangeAspect="1"/>
          </p:cNvPicPr>
          <p:nvPr/>
        </p:nvPicPr>
        <p:blipFill>
          <a:blip r:embed="rId3"/>
          <a:stretch>
            <a:fillRect/>
          </a:stretch>
        </p:blipFill>
        <p:spPr>
          <a:xfrm>
            <a:off x="4034866" y="1365212"/>
            <a:ext cx="3284763" cy="2263381"/>
          </a:xfrm>
          <a:prstGeom prst="rect">
            <a:avLst/>
          </a:prstGeom>
          <a:ln>
            <a:solidFill>
              <a:schemeClr val="tx1"/>
            </a:solidFill>
          </a:ln>
        </p:spPr>
      </p:pic>
      <p:pic>
        <p:nvPicPr>
          <p:cNvPr id="46" name="Picture 45">
            <a:extLst>
              <a:ext uri="{FF2B5EF4-FFF2-40B4-BE49-F238E27FC236}">
                <a16:creationId xmlns:a16="http://schemas.microsoft.com/office/drawing/2014/main" id="{B7F712E9-8139-47CE-883F-94245D122700}"/>
              </a:ext>
            </a:extLst>
          </p:cNvPr>
          <p:cNvPicPr>
            <a:picLocks noChangeAspect="1"/>
          </p:cNvPicPr>
          <p:nvPr/>
        </p:nvPicPr>
        <p:blipFill>
          <a:blip r:embed="rId4"/>
          <a:stretch>
            <a:fillRect/>
          </a:stretch>
        </p:blipFill>
        <p:spPr>
          <a:xfrm>
            <a:off x="173662" y="1364338"/>
            <a:ext cx="3798105" cy="2264255"/>
          </a:xfrm>
          <a:prstGeom prst="rect">
            <a:avLst/>
          </a:prstGeom>
          <a:ln>
            <a:solidFill>
              <a:schemeClr val="tx1"/>
            </a:solidFill>
          </a:ln>
        </p:spPr>
      </p:pic>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11234513" y="6394619"/>
            <a:ext cx="683339" cy="365125"/>
          </a:xfrm>
        </p:spPr>
        <p:txBody>
          <a:bodyPr/>
          <a:lstStyle/>
          <a:p>
            <a:fld id="{D10AE377-BE8F-417E-98B1-AE0515731BAB}" type="slidenum">
              <a:rPr lang="en-US" smtClean="0">
                <a:solidFill>
                  <a:schemeClr val="tx1"/>
                </a:solidFill>
              </a:rPr>
              <a:t>8</a:t>
            </a:fld>
            <a:endParaRPr lang="en-US" dirty="0">
              <a:solidFill>
                <a:schemeClr val="tx1"/>
              </a:solidFill>
            </a:endParaRPr>
          </a:p>
        </p:txBody>
      </p:sp>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5">
            <a:extLst>
              <a:ext uri="{FF2B5EF4-FFF2-40B4-BE49-F238E27FC236}">
                <a16:creationId xmlns:a16="http://schemas.microsoft.com/office/drawing/2014/main" id="{ECD0D302-0225-47E1-92B6-496BD1CD2278}"/>
              </a:ext>
            </a:extLst>
          </p:cNvPr>
          <p:cNvSpPr txBox="1">
            <a:spLocks/>
          </p:cNvSpPr>
          <p:nvPr/>
        </p:nvSpPr>
        <p:spPr>
          <a:xfrm>
            <a:off x="201877" y="966418"/>
            <a:ext cx="11240518" cy="6612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700" dirty="0">
                <a:solidFill>
                  <a:schemeClr val="tx1"/>
                </a:solidFill>
                <a:latin typeface="Times New Roman" panose="02020603050405020304" pitchFamily="18" charset="0"/>
                <a:cs typeface="Times New Roman" panose="02020603050405020304" pitchFamily="18" charset="0"/>
              </a:rPr>
              <a:t>MBSE Supporting traditional “V” Life-cycle, MBSE Supporting Incremental Life-cycle, and Hybrid MBSE Life-cycle</a:t>
            </a: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27" name="Content Placeholder 5">
            <a:extLst>
              <a:ext uri="{FF2B5EF4-FFF2-40B4-BE49-F238E27FC236}">
                <a16:creationId xmlns:a16="http://schemas.microsoft.com/office/drawing/2014/main" id="{7FB85BB9-0D1E-4FA3-B102-CC7F9BA78DE7}"/>
              </a:ext>
            </a:extLst>
          </p:cNvPr>
          <p:cNvSpPr txBox="1">
            <a:spLocks/>
          </p:cNvSpPr>
          <p:nvPr/>
        </p:nvSpPr>
        <p:spPr>
          <a:xfrm rot="16200000">
            <a:off x="10501731" y="2356928"/>
            <a:ext cx="2262429" cy="259128"/>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000" dirty="0">
                <a:solidFill>
                  <a:schemeClr val="tx1"/>
                </a:solidFill>
                <a:latin typeface="Times New Roman" panose="02020603050405020304" pitchFamily="18" charset="0"/>
                <a:cs typeface="Times New Roman" panose="02020603050405020304" pitchFamily="18" charset="0"/>
              </a:rPr>
              <a:t>[Adapted from B. Douglass, 2016]</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9" name="Title 28">
            <a:extLst>
              <a:ext uri="{FF2B5EF4-FFF2-40B4-BE49-F238E27FC236}">
                <a16:creationId xmlns:a16="http://schemas.microsoft.com/office/drawing/2014/main" id="{278CBE23-A842-4F4C-B698-029486BA0AF5}"/>
              </a:ext>
            </a:extLst>
          </p:cNvPr>
          <p:cNvSpPr>
            <a:spLocks noGrp="1"/>
          </p:cNvSpPr>
          <p:nvPr>
            <p:ph type="title"/>
          </p:nvPr>
        </p:nvSpPr>
        <p:spPr>
          <a:xfrm>
            <a:off x="644679" y="379930"/>
            <a:ext cx="8596668" cy="596602"/>
          </a:xfrm>
        </p:spPr>
        <p:txBody>
          <a:bodyPr>
            <a:normAutofit fontScale="90000"/>
          </a:bodyPr>
          <a:lstStyle/>
          <a:p>
            <a:r>
              <a:rPr lang="en-US" b="1" dirty="0">
                <a:solidFill>
                  <a:srgbClr val="00B0F0"/>
                </a:solidFill>
              </a:rPr>
              <a:t>Architecture definition</a:t>
            </a:r>
          </a:p>
        </p:txBody>
      </p:sp>
      <p:sp>
        <p:nvSpPr>
          <p:cNvPr id="25" name="Oval 24">
            <a:extLst>
              <a:ext uri="{FF2B5EF4-FFF2-40B4-BE49-F238E27FC236}">
                <a16:creationId xmlns:a16="http://schemas.microsoft.com/office/drawing/2014/main" id="{228E11CC-47C7-407C-9B38-45C2E4849D11}"/>
              </a:ext>
            </a:extLst>
          </p:cNvPr>
          <p:cNvSpPr/>
          <p:nvPr/>
        </p:nvSpPr>
        <p:spPr>
          <a:xfrm>
            <a:off x="7798106" y="2045359"/>
            <a:ext cx="772885" cy="370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D031D7-0F3B-4B4A-8BB8-EE9C27EEF109}"/>
              </a:ext>
            </a:extLst>
          </p:cNvPr>
          <p:cNvSpPr/>
          <p:nvPr/>
        </p:nvSpPr>
        <p:spPr>
          <a:xfrm>
            <a:off x="4149536" y="2471327"/>
            <a:ext cx="772885" cy="370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A66C15-895B-428D-8E7A-1EB829B617F3}"/>
              </a:ext>
            </a:extLst>
          </p:cNvPr>
          <p:cNvSpPr/>
          <p:nvPr/>
        </p:nvSpPr>
        <p:spPr>
          <a:xfrm>
            <a:off x="761998" y="2377105"/>
            <a:ext cx="772885" cy="370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5">
            <a:extLst>
              <a:ext uri="{FF2B5EF4-FFF2-40B4-BE49-F238E27FC236}">
                <a16:creationId xmlns:a16="http://schemas.microsoft.com/office/drawing/2014/main" id="{08C4F5EA-A54B-4424-8B4E-10BDFE5CEAA6}"/>
              </a:ext>
            </a:extLst>
          </p:cNvPr>
          <p:cNvSpPr txBox="1">
            <a:spLocks/>
          </p:cNvSpPr>
          <p:nvPr/>
        </p:nvSpPr>
        <p:spPr>
          <a:xfrm>
            <a:off x="551325" y="6577182"/>
            <a:ext cx="3069520" cy="223358"/>
          </a:xfrm>
          <a:prstGeom prst="rect">
            <a:avLst/>
          </a:prstGeom>
          <a:solidFill>
            <a:schemeClr val="bg1"/>
          </a:solidFill>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200" dirty="0">
                <a:solidFill>
                  <a:schemeClr val="tx1"/>
                </a:solidFill>
                <a:latin typeface="Times New Roman" panose="02020603050405020304" pitchFamily="18" charset="0"/>
                <a:cs typeface="Times New Roman" panose="02020603050405020304" pitchFamily="18" charset="0"/>
              </a:rPr>
              <a:t>Adapted from B. Douglass, 2012]</a:t>
            </a:r>
          </a:p>
          <a:p>
            <a:pPr>
              <a:buFont typeface="Wingdings" panose="05000000000000000000" pitchFamily="2" charset="2"/>
              <a:buChar char="v"/>
            </a:pPr>
            <a:endParaRPr lang="en-US" sz="12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grpSp>
        <p:nvGrpSpPr>
          <p:cNvPr id="45" name="Group 44">
            <a:extLst>
              <a:ext uri="{FF2B5EF4-FFF2-40B4-BE49-F238E27FC236}">
                <a16:creationId xmlns:a16="http://schemas.microsoft.com/office/drawing/2014/main" id="{26762E58-E95C-4905-82BE-1BAC05F7F7F4}"/>
              </a:ext>
            </a:extLst>
          </p:cNvPr>
          <p:cNvGrpSpPr/>
          <p:nvPr/>
        </p:nvGrpSpPr>
        <p:grpSpPr>
          <a:xfrm>
            <a:off x="191978" y="3737453"/>
            <a:ext cx="4565080" cy="2790208"/>
            <a:chOff x="83118" y="3737453"/>
            <a:chExt cx="4565080" cy="2790208"/>
          </a:xfrm>
        </p:grpSpPr>
        <p:sp>
          <p:nvSpPr>
            <p:cNvPr id="44" name="Content Placeholder 5">
              <a:extLst>
                <a:ext uri="{FF2B5EF4-FFF2-40B4-BE49-F238E27FC236}">
                  <a16:creationId xmlns:a16="http://schemas.microsoft.com/office/drawing/2014/main" id="{1B37BC05-17EE-48E5-B4E5-ACC7BDBDFF36}"/>
                </a:ext>
              </a:extLst>
            </p:cNvPr>
            <p:cNvSpPr txBox="1">
              <a:spLocks/>
            </p:cNvSpPr>
            <p:nvPr/>
          </p:nvSpPr>
          <p:spPr>
            <a:xfrm>
              <a:off x="83118" y="3737453"/>
              <a:ext cx="4565080" cy="49731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300" dirty="0">
                  <a:solidFill>
                    <a:schemeClr val="tx1"/>
                  </a:solidFill>
                  <a:latin typeface="Times New Roman" panose="02020603050405020304" pitchFamily="18" charset="0"/>
                  <a:cs typeface="Times New Roman" panose="02020603050405020304" pitchFamily="18" charset="0"/>
                </a:rPr>
                <a:t>Models and Viewpoints in Model-Based Systems Engineering</a:t>
              </a:r>
            </a:p>
            <a:p>
              <a:pPr>
                <a:buFont typeface="Wingdings" panose="05000000000000000000" pitchFamily="2" charset="2"/>
                <a:buChar char="v"/>
              </a:pPr>
              <a:endParaRPr lang="en-US" sz="1300"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30" name="Picture 29">
              <a:extLst>
                <a:ext uri="{FF2B5EF4-FFF2-40B4-BE49-F238E27FC236}">
                  <a16:creationId xmlns:a16="http://schemas.microsoft.com/office/drawing/2014/main" id="{4823B341-E5EB-4400-93F2-105871DD0909}"/>
                </a:ext>
              </a:extLst>
            </p:cNvPr>
            <p:cNvPicPr>
              <a:picLocks noChangeAspect="1"/>
            </p:cNvPicPr>
            <p:nvPr/>
          </p:nvPicPr>
          <p:blipFill>
            <a:blip r:embed="rId6"/>
            <a:stretch>
              <a:fillRect/>
            </a:stretch>
          </p:blipFill>
          <p:spPr>
            <a:xfrm>
              <a:off x="301516" y="4131883"/>
              <a:ext cx="4041884" cy="2395778"/>
            </a:xfrm>
            <a:prstGeom prst="rect">
              <a:avLst/>
            </a:prstGeom>
          </p:spPr>
        </p:pic>
        <p:sp>
          <p:nvSpPr>
            <p:cNvPr id="42" name="Oval 41">
              <a:extLst>
                <a:ext uri="{FF2B5EF4-FFF2-40B4-BE49-F238E27FC236}">
                  <a16:creationId xmlns:a16="http://schemas.microsoft.com/office/drawing/2014/main" id="{D4EA62DA-B251-4B84-A610-4E0A16675B5B}"/>
                </a:ext>
              </a:extLst>
            </p:cNvPr>
            <p:cNvSpPr/>
            <p:nvPr/>
          </p:nvSpPr>
          <p:spPr>
            <a:xfrm>
              <a:off x="1513109" y="4607424"/>
              <a:ext cx="925291" cy="955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ontent Placeholder 5">
            <a:extLst>
              <a:ext uri="{FF2B5EF4-FFF2-40B4-BE49-F238E27FC236}">
                <a16:creationId xmlns:a16="http://schemas.microsoft.com/office/drawing/2014/main" id="{A6B29427-BB24-4D4C-AE9F-CAD9783E4C8B}"/>
              </a:ext>
            </a:extLst>
          </p:cNvPr>
          <p:cNvSpPr txBox="1">
            <a:spLocks/>
          </p:cNvSpPr>
          <p:nvPr/>
        </p:nvSpPr>
        <p:spPr>
          <a:xfrm>
            <a:off x="4670658" y="3767743"/>
            <a:ext cx="7434256" cy="49731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300" dirty="0">
                <a:solidFill>
                  <a:schemeClr val="tx1"/>
                </a:solidFill>
                <a:latin typeface="Times New Roman" panose="02020603050405020304" pitchFamily="18" charset="0"/>
                <a:cs typeface="Times New Roman" panose="02020603050405020304" pitchFamily="18" charset="0"/>
              </a:rPr>
              <a:t>Object-Oriented Systems Engineering Method (OOSEM) Typical Systems Requirements &amp; Design Activities</a:t>
            </a:r>
          </a:p>
          <a:p>
            <a:pPr>
              <a:buFont typeface="Wingdings" panose="05000000000000000000" pitchFamily="2" charset="2"/>
              <a:buChar char="v"/>
            </a:pPr>
            <a:endParaRPr lang="en-US" sz="1300" dirty="0">
              <a:solidFill>
                <a:schemeClr val="tx1"/>
              </a:solidFill>
              <a:latin typeface="Times New Roman" panose="02020603050405020304" pitchFamily="18" charset="0"/>
              <a:cs typeface="Times New Roman" panose="02020603050405020304" pitchFamily="18" charset="0"/>
            </a:endParaRPr>
          </a:p>
          <a:p>
            <a:endParaRPr lang="en-US" dirty="0"/>
          </a:p>
        </p:txBody>
      </p:sp>
      <p:grpSp>
        <p:nvGrpSpPr>
          <p:cNvPr id="54" name="Group 53">
            <a:extLst>
              <a:ext uri="{FF2B5EF4-FFF2-40B4-BE49-F238E27FC236}">
                <a16:creationId xmlns:a16="http://schemas.microsoft.com/office/drawing/2014/main" id="{A74F3C1D-462A-4E38-99FC-DF6E82C6C2F6}"/>
              </a:ext>
            </a:extLst>
          </p:cNvPr>
          <p:cNvGrpSpPr/>
          <p:nvPr/>
        </p:nvGrpSpPr>
        <p:grpSpPr>
          <a:xfrm>
            <a:off x="4757058" y="4046297"/>
            <a:ext cx="5586074" cy="2503679"/>
            <a:chOff x="5125583" y="4354321"/>
            <a:chExt cx="5586074" cy="2503679"/>
          </a:xfrm>
        </p:grpSpPr>
        <p:pic>
          <p:nvPicPr>
            <p:cNvPr id="51" name="Picture 50">
              <a:extLst>
                <a:ext uri="{FF2B5EF4-FFF2-40B4-BE49-F238E27FC236}">
                  <a16:creationId xmlns:a16="http://schemas.microsoft.com/office/drawing/2014/main" id="{ED6D0502-98F6-4C02-97D2-731DD9D95C8E}"/>
                </a:ext>
              </a:extLst>
            </p:cNvPr>
            <p:cNvPicPr>
              <a:picLocks noChangeAspect="1"/>
            </p:cNvPicPr>
            <p:nvPr/>
          </p:nvPicPr>
          <p:blipFill>
            <a:blip r:embed="rId7"/>
            <a:stretch>
              <a:fillRect/>
            </a:stretch>
          </p:blipFill>
          <p:spPr>
            <a:xfrm>
              <a:off x="5125583" y="4912360"/>
              <a:ext cx="5345045" cy="1945640"/>
            </a:xfrm>
            <a:prstGeom prst="rect">
              <a:avLst/>
            </a:prstGeom>
          </p:spPr>
        </p:pic>
        <p:pic>
          <p:nvPicPr>
            <p:cNvPr id="53" name="Picture 52">
              <a:extLst>
                <a:ext uri="{FF2B5EF4-FFF2-40B4-BE49-F238E27FC236}">
                  <a16:creationId xmlns:a16="http://schemas.microsoft.com/office/drawing/2014/main" id="{5B6DB44E-FBDD-49E2-8C3E-58F9662F242E}"/>
                </a:ext>
              </a:extLst>
            </p:cNvPr>
            <p:cNvPicPr>
              <a:picLocks noChangeAspect="1"/>
            </p:cNvPicPr>
            <p:nvPr/>
          </p:nvPicPr>
          <p:blipFill>
            <a:blip r:embed="rId8"/>
            <a:stretch>
              <a:fillRect/>
            </a:stretch>
          </p:blipFill>
          <p:spPr>
            <a:xfrm>
              <a:off x="5125583" y="4354321"/>
              <a:ext cx="5586074" cy="558039"/>
            </a:xfrm>
            <a:prstGeom prst="rect">
              <a:avLst/>
            </a:prstGeom>
          </p:spPr>
        </p:pic>
      </p:grpSp>
      <p:sp>
        <p:nvSpPr>
          <p:cNvPr id="55" name="Rectangle 54">
            <a:extLst>
              <a:ext uri="{FF2B5EF4-FFF2-40B4-BE49-F238E27FC236}">
                <a16:creationId xmlns:a16="http://schemas.microsoft.com/office/drawing/2014/main" id="{A30B769A-1E36-4EE6-B9FA-9A12A0361E03}"/>
              </a:ext>
            </a:extLst>
          </p:cNvPr>
          <p:cNvSpPr/>
          <p:nvPr/>
        </p:nvSpPr>
        <p:spPr>
          <a:xfrm>
            <a:off x="5303040" y="6527661"/>
            <a:ext cx="2089033" cy="246221"/>
          </a:xfrm>
          <a:prstGeom prst="rect">
            <a:avLst/>
          </a:prstGeom>
        </p:spPr>
        <p:txBody>
          <a:bodyPr wrap="none">
            <a:spAutoFit/>
          </a:bodyPr>
          <a:lstStyle/>
          <a:p>
            <a:pPr algn="ctr"/>
            <a:r>
              <a:rPr lang="en-US" sz="1000" dirty="0">
                <a:latin typeface="Times New Roman" panose="02020603050405020304" pitchFamily="18" charset="0"/>
                <a:cs typeface="Times New Roman" panose="02020603050405020304" pitchFamily="18" charset="0"/>
              </a:rPr>
              <a:t>Adapted from INCOSE SEHB,2015]</a:t>
            </a:r>
          </a:p>
        </p:txBody>
      </p:sp>
      <p:sp>
        <p:nvSpPr>
          <p:cNvPr id="56" name="Oval 55">
            <a:extLst>
              <a:ext uri="{FF2B5EF4-FFF2-40B4-BE49-F238E27FC236}">
                <a16:creationId xmlns:a16="http://schemas.microsoft.com/office/drawing/2014/main" id="{E4348227-F22E-4900-8128-785C0A3565EA}"/>
              </a:ext>
            </a:extLst>
          </p:cNvPr>
          <p:cNvSpPr/>
          <p:nvPr/>
        </p:nvSpPr>
        <p:spPr>
          <a:xfrm>
            <a:off x="7319629" y="5040086"/>
            <a:ext cx="864919" cy="522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E696619F-1C5E-4E0D-A00A-1A1E5AE5264A}"/>
              </a:ext>
            </a:extLst>
          </p:cNvPr>
          <p:cNvGrpSpPr/>
          <p:nvPr/>
        </p:nvGrpSpPr>
        <p:grpSpPr>
          <a:xfrm>
            <a:off x="9492339" y="5018316"/>
            <a:ext cx="2196909" cy="461665"/>
            <a:chOff x="9492339" y="5018316"/>
            <a:chExt cx="2196909" cy="461665"/>
          </a:xfrm>
        </p:grpSpPr>
        <p:sp>
          <p:nvSpPr>
            <p:cNvPr id="57" name="Left Brace 56">
              <a:extLst>
                <a:ext uri="{FF2B5EF4-FFF2-40B4-BE49-F238E27FC236}">
                  <a16:creationId xmlns:a16="http://schemas.microsoft.com/office/drawing/2014/main" id="{FD507D25-5470-489D-B493-4FD9CD66F24C}"/>
                </a:ext>
              </a:extLst>
            </p:cNvPr>
            <p:cNvSpPr/>
            <p:nvPr/>
          </p:nvSpPr>
          <p:spPr>
            <a:xfrm>
              <a:off x="9492339" y="5040086"/>
              <a:ext cx="119743" cy="43542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D28E0A62-C750-4865-B4AE-EB197DCE2CA3}"/>
                </a:ext>
              </a:extLst>
            </p:cNvPr>
            <p:cNvSpPr txBox="1"/>
            <p:nvPr/>
          </p:nvSpPr>
          <p:spPr>
            <a:xfrm>
              <a:off x="9580074" y="5018316"/>
              <a:ext cx="2109174" cy="461665"/>
            </a:xfrm>
            <a:prstGeom prst="rect">
              <a:avLst/>
            </a:prstGeom>
            <a:solidFill>
              <a:schemeClr val="bg1"/>
            </a:solidFill>
          </p:spPr>
          <p:txBody>
            <a:bodyPr wrap="square" rtlCol="0">
              <a:spAutoFit/>
            </a:bodyPr>
            <a:lstStyle/>
            <a:p>
              <a:pPr marL="171450" indent="-171450">
                <a:buFontTx/>
                <a:buChar char="-"/>
              </a:pPr>
              <a:r>
                <a:rPr lang="en-US" sz="800" dirty="0"/>
                <a:t>Functional architecture view</a:t>
              </a:r>
            </a:p>
            <a:p>
              <a:pPr marL="171450" indent="-171450">
                <a:buFontTx/>
                <a:buChar char="-"/>
              </a:pPr>
              <a:r>
                <a:rPr lang="en-US" sz="800" dirty="0"/>
                <a:t>Behavioral architecture view</a:t>
              </a:r>
            </a:p>
            <a:p>
              <a:pPr marL="171450" indent="-171450">
                <a:buFontTx/>
                <a:buChar char="-"/>
              </a:pPr>
              <a:r>
                <a:rPr lang="en-US" sz="800" dirty="0"/>
                <a:t>Temporal architecture view</a:t>
              </a:r>
            </a:p>
          </p:txBody>
        </p:sp>
      </p:grpSp>
      <p:grpSp>
        <p:nvGrpSpPr>
          <p:cNvPr id="60" name="Group 59">
            <a:extLst>
              <a:ext uri="{FF2B5EF4-FFF2-40B4-BE49-F238E27FC236}">
                <a16:creationId xmlns:a16="http://schemas.microsoft.com/office/drawing/2014/main" id="{E97491E9-53DA-4E41-AC18-3DD3A58D1DCB}"/>
              </a:ext>
            </a:extLst>
          </p:cNvPr>
          <p:cNvGrpSpPr/>
          <p:nvPr/>
        </p:nvGrpSpPr>
        <p:grpSpPr>
          <a:xfrm>
            <a:off x="10515908" y="5460841"/>
            <a:ext cx="1491132" cy="975880"/>
            <a:chOff x="9906144" y="4946675"/>
            <a:chExt cx="1491132" cy="975880"/>
          </a:xfrm>
        </p:grpSpPr>
        <p:sp>
          <p:nvSpPr>
            <p:cNvPr id="61" name="Left Brace 60">
              <a:extLst>
                <a:ext uri="{FF2B5EF4-FFF2-40B4-BE49-F238E27FC236}">
                  <a16:creationId xmlns:a16="http://schemas.microsoft.com/office/drawing/2014/main" id="{9F41777F-3995-472F-8E5E-175BBBFF35BF}"/>
                </a:ext>
              </a:extLst>
            </p:cNvPr>
            <p:cNvSpPr/>
            <p:nvPr/>
          </p:nvSpPr>
          <p:spPr>
            <a:xfrm>
              <a:off x="9906144" y="4946675"/>
              <a:ext cx="315377" cy="97587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a:extLst>
                <a:ext uri="{FF2B5EF4-FFF2-40B4-BE49-F238E27FC236}">
                  <a16:creationId xmlns:a16="http://schemas.microsoft.com/office/drawing/2014/main" id="{547904F5-0863-4469-97E5-A166AEBE4720}"/>
                </a:ext>
              </a:extLst>
            </p:cNvPr>
            <p:cNvSpPr txBox="1"/>
            <p:nvPr/>
          </p:nvSpPr>
          <p:spPr>
            <a:xfrm>
              <a:off x="10093809" y="4968448"/>
              <a:ext cx="1303467" cy="954107"/>
            </a:xfrm>
            <a:prstGeom prst="rect">
              <a:avLst/>
            </a:prstGeom>
            <a:solidFill>
              <a:schemeClr val="bg1"/>
            </a:solidFill>
          </p:spPr>
          <p:txBody>
            <a:bodyPr wrap="square" rtlCol="0">
              <a:spAutoFit/>
            </a:bodyPr>
            <a:lstStyle/>
            <a:p>
              <a:pPr marL="171450" indent="-171450">
                <a:buFontTx/>
                <a:buChar char="-"/>
              </a:pPr>
              <a:r>
                <a:rPr lang="en-US" sz="800" dirty="0"/>
                <a:t>logical elements</a:t>
              </a:r>
            </a:p>
            <a:p>
              <a:pPr marL="171450" indent="-171450">
                <a:buFontTx/>
                <a:buChar char="-"/>
              </a:pPr>
              <a:r>
                <a:rPr lang="en-US" sz="800" dirty="0"/>
                <a:t>System configuration, and</a:t>
              </a:r>
            </a:p>
            <a:p>
              <a:pPr marL="171450" indent="-171450">
                <a:buFontTx/>
                <a:buChar char="-"/>
              </a:pPr>
              <a:r>
                <a:rPr lang="en-US" sz="800" dirty="0"/>
                <a:t>Complexity of the overall system architecture are defined</a:t>
              </a:r>
            </a:p>
          </p:txBody>
        </p:sp>
      </p:grpSp>
    </p:spTree>
    <p:extLst>
      <p:ext uri="{BB962C8B-B14F-4D97-AF65-F5344CB8AC3E}">
        <p14:creationId xmlns:p14="http://schemas.microsoft.com/office/powerpoint/2010/main" val="239489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E993F43F-0234-465D-A74A-A8714FD8C996}"/>
              </a:ext>
            </a:extLst>
          </p:cNvPr>
          <p:cNvPicPr>
            <a:picLocks noChangeAspect="1"/>
          </p:cNvPicPr>
          <p:nvPr/>
        </p:nvPicPr>
        <p:blipFill>
          <a:blip r:embed="rId2"/>
          <a:stretch>
            <a:fillRect/>
          </a:stretch>
        </p:blipFill>
        <p:spPr>
          <a:xfrm>
            <a:off x="1153084" y="5030687"/>
            <a:ext cx="1019175" cy="647700"/>
          </a:xfrm>
          <a:prstGeom prst="rect">
            <a:avLst/>
          </a:prstGeom>
        </p:spPr>
      </p:pic>
      <p:pic>
        <p:nvPicPr>
          <p:cNvPr id="69" name="Picture 68">
            <a:extLst>
              <a:ext uri="{FF2B5EF4-FFF2-40B4-BE49-F238E27FC236}">
                <a16:creationId xmlns:a16="http://schemas.microsoft.com/office/drawing/2014/main" id="{1F6DC3E8-23F3-4D6A-B083-8C2F5DC0073B}"/>
              </a:ext>
            </a:extLst>
          </p:cNvPr>
          <p:cNvPicPr>
            <a:picLocks noChangeAspect="1"/>
          </p:cNvPicPr>
          <p:nvPr/>
        </p:nvPicPr>
        <p:blipFill>
          <a:blip r:embed="rId3"/>
          <a:stretch>
            <a:fillRect/>
          </a:stretch>
        </p:blipFill>
        <p:spPr>
          <a:xfrm>
            <a:off x="2579112" y="5040212"/>
            <a:ext cx="1571625" cy="638175"/>
          </a:xfrm>
          <a:prstGeom prst="rect">
            <a:avLst/>
          </a:prstGeom>
        </p:spPr>
      </p:pic>
      <p:pic>
        <p:nvPicPr>
          <p:cNvPr id="70" name="Picture 69">
            <a:extLst>
              <a:ext uri="{FF2B5EF4-FFF2-40B4-BE49-F238E27FC236}">
                <a16:creationId xmlns:a16="http://schemas.microsoft.com/office/drawing/2014/main" id="{8158BC55-B533-4803-8EF6-FD88B580FC43}"/>
              </a:ext>
            </a:extLst>
          </p:cNvPr>
          <p:cNvPicPr>
            <a:picLocks noChangeAspect="1"/>
          </p:cNvPicPr>
          <p:nvPr/>
        </p:nvPicPr>
        <p:blipFill>
          <a:blip r:embed="rId4"/>
          <a:stretch>
            <a:fillRect/>
          </a:stretch>
        </p:blipFill>
        <p:spPr>
          <a:xfrm>
            <a:off x="4557590" y="5058354"/>
            <a:ext cx="1009650" cy="657225"/>
          </a:xfrm>
          <a:prstGeom prst="rect">
            <a:avLst/>
          </a:prstGeom>
        </p:spPr>
      </p:pic>
      <p:pic>
        <p:nvPicPr>
          <p:cNvPr id="71" name="Picture 70">
            <a:extLst>
              <a:ext uri="{FF2B5EF4-FFF2-40B4-BE49-F238E27FC236}">
                <a16:creationId xmlns:a16="http://schemas.microsoft.com/office/drawing/2014/main" id="{74677A46-320F-4145-8A10-82B7064BC209}"/>
              </a:ext>
            </a:extLst>
          </p:cNvPr>
          <p:cNvPicPr>
            <a:picLocks noChangeAspect="1"/>
          </p:cNvPicPr>
          <p:nvPr/>
        </p:nvPicPr>
        <p:blipFill>
          <a:blip r:embed="rId5"/>
          <a:stretch>
            <a:fillRect/>
          </a:stretch>
        </p:blipFill>
        <p:spPr>
          <a:xfrm>
            <a:off x="5974093" y="5058354"/>
            <a:ext cx="1952625" cy="657225"/>
          </a:xfrm>
          <a:prstGeom prst="rect">
            <a:avLst/>
          </a:prstGeom>
        </p:spPr>
      </p:pic>
      <p:sp>
        <p:nvSpPr>
          <p:cNvPr id="4" name="Slide Number Placeholder 3">
            <a:extLst>
              <a:ext uri="{FF2B5EF4-FFF2-40B4-BE49-F238E27FC236}">
                <a16:creationId xmlns:a16="http://schemas.microsoft.com/office/drawing/2014/main" id="{95B19699-D598-455A-9407-2D4176D93209}"/>
              </a:ext>
            </a:extLst>
          </p:cNvPr>
          <p:cNvSpPr>
            <a:spLocks noGrp="1"/>
          </p:cNvSpPr>
          <p:nvPr>
            <p:ph type="sldNum" sz="quarter" idx="12"/>
          </p:nvPr>
        </p:nvSpPr>
        <p:spPr>
          <a:xfrm>
            <a:off x="11234513" y="6394619"/>
            <a:ext cx="683339" cy="365125"/>
          </a:xfrm>
        </p:spPr>
        <p:txBody>
          <a:bodyPr/>
          <a:lstStyle/>
          <a:p>
            <a:fld id="{D10AE377-BE8F-417E-98B1-AE0515731BAB}" type="slidenum">
              <a:rPr lang="en-US" smtClean="0">
                <a:solidFill>
                  <a:schemeClr val="tx1"/>
                </a:solidFill>
              </a:rPr>
              <a:t>9</a:t>
            </a:fld>
            <a:endParaRPr lang="en-US" dirty="0">
              <a:solidFill>
                <a:schemeClr val="tx1"/>
              </a:solidFill>
            </a:endParaRPr>
          </a:p>
        </p:txBody>
      </p:sp>
      <p:pic>
        <p:nvPicPr>
          <p:cNvPr id="5" name="Picture 4" descr="https://creativeservices.gwu.edu/sites/creativeservices.gwu.edu/files/image/gw_txt_2cs_rev.png">
            <a:extLst>
              <a:ext uri="{FF2B5EF4-FFF2-40B4-BE49-F238E27FC236}">
                <a16:creationId xmlns:a16="http://schemas.microsoft.com/office/drawing/2014/main" id="{B54BCC02-4BA8-47D1-A4CE-D86CBD3751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66939" y="192088"/>
            <a:ext cx="9509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8">
            <a:extLst>
              <a:ext uri="{FF2B5EF4-FFF2-40B4-BE49-F238E27FC236}">
                <a16:creationId xmlns:a16="http://schemas.microsoft.com/office/drawing/2014/main" id="{278CBE23-A842-4F4C-B698-029486BA0AF5}"/>
              </a:ext>
            </a:extLst>
          </p:cNvPr>
          <p:cNvSpPr>
            <a:spLocks noGrp="1"/>
          </p:cNvSpPr>
          <p:nvPr>
            <p:ph type="title"/>
          </p:nvPr>
        </p:nvSpPr>
        <p:spPr>
          <a:xfrm>
            <a:off x="1203306" y="379929"/>
            <a:ext cx="5026778" cy="650218"/>
          </a:xfrm>
        </p:spPr>
        <p:txBody>
          <a:bodyPr>
            <a:normAutofit/>
          </a:bodyPr>
          <a:lstStyle/>
          <a:p>
            <a:r>
              <a:rPr lang="en-US" b="1" dirty="0">
                <a:solidFill>
                  <a:srgbClr val="00B0F0"/>
                </a:solidFill>
                <a:latin typeface="Times New Roman" panose="02020603050405020304" pitchFamily="18" charset="0"/>
                <a:cs typeface="Times New Roman" panose="02020603050405020304" pitchFamily="18" charset="0"/>
              </a:rPr>
              <a:t>Measuring Complexity</a:t>
            </a:r>
          </a:p>
        </p:txBody>
      </p:sp>
      <p:sp>
        <p:nvSpPr>
          <p:cNvPr id="40" name="Content Placeholder 5">
            <a:extLst>
              <a:ext uri="{FF2B5EF4-FFF2-40B4-BE49-F238E27FC236}">
                <a16:creationId xmlns:a16="http://schemas.microsoft.com/office/drawing/2014/main" id="{CA25224B-788C-4D8C-962D-D168B75C0232}"/>
              </a:ext>
            </a:extLst>
          </p:cNvPr>
          <p:cNvSpPr txBox="1">
            <a:spLocks/>
          </p:cNvSpPr>
          <p:nvPr/>
        </p:nvSpPr>
        <p:spPr>
          <a:xfrm>
            <a:off x="1203306" y="1084115"/>
            <a:ext cx="3212885" cy="804597"/>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endParaRPr lang="en-US" sz="1700" dirty="0">
              <a:solidFill>
                <a:schemeClr val="tx1"/>
              </a:solidFill>
              <a:latin typeface="Times New Roman" panose="02020603050405020304" pitchFamily="18" charset="0"/>
              <a:cs typeface="Times New Roman" panose="02020603050405020304" pitchFamily="18" charset="0"/>
            </a:endParaRPr>
          </a:p>
          <a:p>
            <a:pPr marL="0" indent="0">
              <a:buNone/>
            </a:pPr>
            <a:r>
              <a:rPr lang="en-US" sz="4500" u="sng" dirty="0">
                <a:latin typeface="Times New Roman" panose="02020603050405020304" pitchFamily="18" charset="0"/>
                <a:cs typeface="Times New Roman" panose="02020603050405020304" pitchFamily="18" charset="0"/>
              </a:rPr>
              <a:t>Information Content = f(Complexity):</a:t>
            </a:r>
          </a:p>
          <a:p>
            <a:pPr marL="0" indent="0">
              <a:buNone/>
            </a:pPr>
            <a:r>
              <a:rPr lang="en-US" sz="3700" dirty="0">
                <a:latin typeface="Times New Roman" panose="02020603050405020304" pitchFamily="18" charset="0"/>
                <a:cs typeface="Times New Roman" panose="02020603050405020304" pitchFamily="18" charset="0"/>
              </a:rPr>
              <a:t> [N. P. Suh, 1995]</a:t>
            </a:r>
          </a:p>
          <a:p>
            <a:pPr>
              <a:buFont typeface="Wingdings" panose="05000000000000000000" pitchFamily="2" charset="2"/>
              <a:buChar char="v"/>
            </a:pPr>
            <a:endParaRPr lang="en-US" sz="35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grpSp>
        <p:nvGrpSpPr>
          <p:cNvPr id="19" name="Group 18">
            <a:extLst>
              <a:ext uri="{FF2B5EF4-FFF2-40B4-BE49-F238E27FC236}">
                <a16:creationId xmlns:a16="http://schemas.microsoft.com/office/drawing/2014/main" id="{A633501C-7461-49B7-A28C-825B18906AC5}"/>
              </a:ext>
            </a:extLst>
          </p:cNvPr>
          <p:cNvGrpSpPr/>
          <p:nvPr/>
        </p:nvGrpSpPr>
        <p:grpSpPr>
          <a:xfrm>
            <a:off x="4741015" y="1120317"/>
            <a:ext cx="6835167" cy="695325"/>
            <a:chOff x="878940" y="1747245"/>
            <a:chExt cx="6835167" cy="695325"/>
          </a:xfrm>
          <a:solidFill>
            <a:schemeClr val="accent1">
              <a:lumMod val="40000"/>
              <a:lumOff val="60000"/>
            </a:schemeClr>
          </a:solidFill>
        </p:grpSpPr>
        <p:pic>
          <p:nvPicPr>
            <p:cNvPr id="6" name="Picture 5">
              <a:extLst>
                <a:ext uri="{FF2B5EF4-FFF2-40B4-BE49-F238E27FC236}">
                  <a16:creationId xmlns:a16="http://schemas.microsoft.com/office/drawing/2014/main" id="{95949664-AE60-4F20-8399-F8294FE33034}"/>
                </a:ext>
              </a:extLst>
            </p:cNvPr>
            <p:cNvPicPr>
              <a:picLocks noChangeAspect="1"/>
            </p:cNvPicPr>
            <p:nvPr/>
          </p:nvPicPr>
          <p:blipFill>
            <a:blip r:embed="rId7"/>
            <a:stretch>
              <a:fillRect/>
            </a:stretch>
          </p:blipFill>
          <p:spPr>
            <a:xfrm>
              <a:off x="878940" y="1747245"/>
              <a:ext cx="1733550" cy="695325"/>
            </a:xfrm>
            <a:prstGeom prst="rect">
              <a:avLst/>
            </a:prstGeom>
            <a:grpFill/>
          </p:spPr>
        </p:pic>
        <p:pic>
          <p:nvPicPr>
            <p:cNvPr id="13" name="Picture 12">
              <a:extLst>
                <a:ext uri="{FF2B5EF4-FFF2-40B4-BE49-F238E27FC236}">
                  <a16:creationId xmlns:a16="http://schemas.microsoft.com/office/drawing/2014/main" id="{5F5A328D-E397-46BF-A0C5-3CAC6885A3E2}"/>
                </a:ext>
              </a:extLst>
            </p:cNvPr>
            <p:cNvPicPr>
              <a:picLocks noChangeAspect="1"/>
            </p:cNvPicPr>
            <p:nvPr/>
          </p:nvPicPr>
          <p:blipFill>
            <a:blip r:embed="rId8"/>
            <a:stretch>
              <a:fillRect/>
            </a:stretch>
          </p:blipFill>
          <p:spPr>
            <a:xfrm>
              <a:off x="2856357" y="1839501"/>
              <a:ext cx="4857750" cy="485775"/>
            </a:xfrm>
            <a:prstGeom prst="rect">
              <a:avLst/>
            </a:prstGeom>
            <a:grpFill/>
          </p:spPr>
        </p:pic>
      </p:grpSp>
      <p:sp>
        <p:nvSpPr>
          <p:cNvPr id="47" name="Content Placeholder 5">
            <a:extLst>
              <a:ext uri="{FF2B5EF4-FFF2-40B4-BE49-F238E27FC236}">
                <a16:creationId xmlns:a16="http://schemas.microsoft.com/office/drawing/2014/main" id="{6ED6BAA1-BEB7-4D42-8810-97606EA98983}"/>
              </a:ext>
            </a:extLst>
          </p:cNvPr>
          <p:cNvSpPr txBox="1">
            <a:spLocks/>
          </p:cNvSpPr>
          <p:nvPr/>
        </p:nvSpPr>
        <p:spPr>
          <a:xfrm>
            <a:off x="1161412" y="1925515"/>
            <a:ext cx="3512464" cy="66123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endParaRPr lang="en-US" sz="1700" dirty="0">
              <a:solidFill>
                <a:schemeClr val="tx1"/>
              </a:solidFill>
              <a:latin typeface="Times New Roman" panose="02020603050405020304" pitchFamily="18" charset="0"/>
              <a:cs typeface="Times New Roman" panose="02020603050405020304" pitchFamily="18" charset="0"/>
            </a:endParaRPr>
          </a:p>
          <a:p>
            <a:pPr marL="0" indent="0">
              <a:buNone/>
            </a:pPr>
            <a:r>
              <a:rPr lang="en-US" sz="6000" u="sng" dirty="0">
                <a:latin typeface="Times New Roman" panose="02020603050405020304" pitchFamily="18" charset="0"/>
                <a:cs typeface="Times New Roman" panose="02020603050405020304" pitchFamily="18" charset="0"/>
              </a:rPr>
              <a:t>Goal, Question, Metric Approach (GQM) :</a:t>
            </a:r>
          </a:p>
          <a:p>
            <a:pPr marL="0" indent="0">
              <a:buNone/>
            </a:pPr>
            <a:r>
              <a:rPr lang="en-US" sz="4800" u="sng" dirty="0">
                <a:latin typeface="Times New Roman" panose="02020603050405020304" pitchFamily="18" charset="0"/>
                <a:cs typeface="Times New Roman" panose="02020603050405020304" pitchFamily="18" charset="0"/>
              </a:rPr>
              <a:t>[J. </a:t>
            </a:r>
            <a:r>
              <a:rPr lang="en-US" sz="4800" u="sng" dirty="0" err="1">
                <a:latin typeface="Times New Roman" panose="02020603050405020304" pitchFamily="18" charset="0"/>
                <a:cs typeface="Times New Roman" panose="02020603050405020304" pitchFamily="18" charset="0"/>
              </a:rPr>
              <a:t>Fischi</a:t>
            </a:r>
            <a:r>
              <a:rPr lang="en-US" sz="4800" u="sng" dirty="0">
                <a:latin typeface="Times New Roman" panose="02020603050405020304" pitchFamily="18" charset="0"/>
                <a:cs typeface="Times New Roman" panose="02020603050405020304" pitchFamily="18" charset="0"/>
              </a:rPr>
              <a:t>, 2015]</a:t>
            </a:r>
          </a:p>
          <a:p>
            <a:pPr>
              <a:buFont typeface="Wingdings" panose="05000000000000000000" pitchFamily="2" charset="2"/>
              <a:buChar char="v"/>
            </a:pPr>
            <a:endParaRPr lang="en-US" sz="35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grpSp>
        <p:nvGrpSpPr>
          <p:cNvPr id="20" name="Group 19">
            <a:extLst>
              <a:ext uri="{FF2B5EF4-FFF2-40B4-BE49-F238E27FC236}">
                <a16:creationId xmlns:a16="http://schemas.microsoft.com/office/drawing/2014/main" id="{422B845A-44EF-40F5-B01A-93B65C880E41}"/>
              </a:ext>
            </a:extLst>
          </p:cNvPr>
          <p:cNvGrpSpPr/>
          <p:nvPr/>
        </p:nvGrpSpPr>
        <p:grpSpPr>
          <a:xfrm>
            <a:off x="5245034" y="1980685"/>
            <a:ext cx="3581873" cy="690214"/>
            <a:chOff x="1131243" y="3216937"/>
            <a:chExt cx="3581873" cy="690214"/>
          </a:xfrm>
        </p:grpSpPr>
        <p:pic>
          <p:nvPicPr>
            <p:cNvPr id="15" name="Picture 14">
              <a:extLst>
                <a:ext uri="{FF2B5EF4-FFF2-40B4-BE49-F238E27FC236}">
                  <a16:creationId xmlns:a16="http://schemas.microsoft.com/office/drawing/2014/main" id="{733C6D6B-F3E7-49C7-85B5-674799DE83C5}"/>
                </a:ext>
              </a:extLst>
            </p:cNvPr>
            <p:cNvPicPr>
              <a:picLocks noChangeAspect="1"/>
            </p:cNvPicPr>
            <p:nvPr/>
          </p:nvPicPr>
          <p:blipFill>
            <a:blip r:embed="rId9"/>
            <a:stretch>
              <a:fillRect/>
            </a:stretch>
          </p:blipFill>
          <p:spPr>
            <a:xfrm>
              <a:off x="1131243" y="3216937"/>
              <a:ext cx="1638300" cy="390525"/>
            </a:xfrm>
            <a:prstGeom prst="rect">
              <a:avLst/>
            </a:prstGeom>
          </p:spPr>
        </p:pic>
        <p:sp>
          <p:nvSpPr>
            <p:cNvPr id="16" name="TextBox 15">
              <a:extLst>
                <a:ext uri="{FF2B5EF4-FFF2-40B4-BE49-F238E27FC236}">
                  <a16:creationId xmlns:a16="http://schemas.microsoft.com/office/drawing/2014/main" id="{E1EE79EB-D4F2-41C3-8DB1-B4EC48D17770}"/>
                </a:ext>
              </a:extLst>
            </p:cNvPr>
            <p:cNvSpPr txBox="1"/>
            <p:nvPr/>
          </p:nvSpPr>
          <p:spPr>
            <a:xfrm>
              <a:off x="1181493" y="3586192"/>
              <a:ext cx="681597" cy="307777"/>
            </a:xfrm>
            <a:prstGeom prst="rect">
              <a:avLst/>
            </a:prstGeom>
            <a:noFill/>
          </p:spPr>
          <p:txBody>
            <a:bodyPr wrap="none" rtlCol="0">
              <a:spAutoFit/>
            </a:bodyPr>
            <a:lstStyle/>
            <a:p>
              <a:r>
                <a:rPr lang="en-US" sz="1400" dirty="0"/>
                <a:t>where</a:t>
              </a:r>
            </a:p>
          </p:txBody>
        </p:sp>
        <p:pic>
          <p:nvPicPr>
            <p:cNvPr id="17" name="Picture 16">
              <a:extLst>
                <a:ext uri="{FF2B5EF4-FFF2-40B4-BE49-F238E27FC236}">
                  <a16:creationId xmlns:a16="http://schemas.microsoft.com/office/drawing/2014/main" id="{5703EAF4-B0F6-42DE-BDCE-1018F8BE097A}"/>
                </a:ext>
              </a:extLst>
            </p:cNvPr>
            <p:cNvPicPr>
              <a:picLocks noChangeAspect="1"/>
            </p:cNvPicPr>
            <p:nvPr/>
          </p:nvPicPr>
          <p:blipFill>
            <a:blip r:embed="rId10"/>
            <a:stretch>
              <a:fillRect/>
            </a:stretch>
          </p:blipFill>
          <p:spPr>
            <a:xfrm>
              <a:off x="1881499" y="3606992"/>
              <a:ext cx="609600" cy="295275"/>
            </a:xfrm>
            <a:prstGeom prst="rect">
              <a:avLst/>
            </a:prstGeom>
          </p:spPr>
        </p:pic>
        <p:sp>
          <p:nvSpPr>
            <p:cNvPr id="63" name="TextBox 62">
              <a:extLst>
                <a:ext uri="{FF2B5EF4-FFF2-40B4-BE49-F238E27FC236}">
                  <a16:creationId xmlns:a16="http://schemas.microsoft.com/office/drawing/2014/main" id="{9645A477-06F2-4348-8793-250A84860F5A}"/>
                </a:ext>
              </a:extLst>
            </p:cNvPr>
            <p:cNvSpPr txBox="1"/>
            <p:nvPr/>
          </p:nvSpPr>
          <p:spPr>
            <a:xfrm>
              <a:off x="2527902" y="3599374"/>
              <a:ext cx="2185214" cy="307777"/>
            </a:xfrm>
            <a:prstGeom prst="rect">
              <a:avLst/>
            </a:prstGeom>
            <a:noFill/>
          </p:spPr>
          <p:txBody>
            <a:bodyPr wrap="none" rtlCol="0">
              <a:spAutoFit/>
            </a:bodyPr>
            <a:lstStyle/>
            <a:p>
              <a:r>
                <a:rPr lang="en-US" sz="1400" dirty="0"/>
                <a:t>is a probability of failure</a:t>
              </a:r>
            </a:p>
          </p:txBody>
        </p:sp>
      </p:grpSp>
      <p:sp>
        <p:nvSpPr>
          <p:cNvPr id="64" name="Content Placeholder 5">
            <a:extLst>
              <a:ext uri="{FF2B5EF4-FFF2-40B4-BE49-F238E27FC236}">
                <a16:creationId xmlns:a16="http://schemas.microsoft.com/office/drawing/2014/main" id="{EAECECD4-1F85-4A67-8899-0E795BF9DF4D}"/>
              </a:ext>
            </a:extLst>
          </p:cNvPr>
          <p:cNvSpPr txBox="1">
            <a:spLocks/>
          </p:cNvSpPr>
          <p:nvPr/>
        </p:nvSpPr>
        <p:spPr>
          <a:xfrm>
            <a:off x="1115689" y="3062481"/>
            <a:ext cx="4129345" cy="7666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500" u="sng" dirty="0">
                <a:latin typeface="Times New Roman" panose="02020603050405020304" pitchFamily="18" charset="0"/>
                <a:cs typeface="Times New Roman" panose="02020603050405020304" pitchFamily="18" charset="0"/>
              </a:rPr>
              <a:t>Quantification of margins and uncertainty (QMU):</a:t>
            </a:r>
          </a:p>
          <a:p>
            <a:pPr marL="0" indent="0">
              <a:buNone/>
            </a:pPr>
            <a:r>
              <a:rPr lang="en-US" sz="1200" dirty="0">
                <a:latin typeface="Times New Roman" panose="02020603050405020304" pitchFamily="18" charset="0"/>
                <a:cs typeface="Times New Roman" panose="02020603050405020304" pitchFamily="18" charset="0"/>
              </a:rPr>
              <a:t>[A. Urbina, 2011]</a:t>
            </a:r>
          </a:p>
          <a:p>
            <a:pPr marL="0" indent="0">
              <a:buNone/>
            </a:pPr>
            <a:r>
              <a:rPr lang="en-US" sz="1500" dirty="0">
                <a:latin typeface="Times New Roman" panose="02020603050405020304" pitchFamily="18" charset="0"/>
                <a:cs typeface="Times New Roman" panose="02020603050405020304" pitchFamily="18" charset="0"/>
              </a:rPr>
              <a:t>(Behavior of Complex Systems is difficult to predict)</a:t>
            </a:r>
          </a:p>
        </p:txBody>
      </p:sp>
      <p:pic>
        <p:nvPicPr>
          <p:cNvPr id="21" name="Picture 20">
            <a:extLst>
              <a:ext uri="{FF2B5EF4-FFF2-40B4-BE49-F238E27FC236}">
                <a16:creationId xmlns:a16="http://schemas.microsoft.com/office/drawing/2014/main" id="{B254AA2B-86C9-46D8-995E-365F5DD35216}"/>
              </a:ext>
            </a:extLst>
          </p:cNvPr>
          <p:cNvPicPr>
            <a:picLocks noChangeAspect="1"/>
          </p:cNvPicPr>
          <p:nvPr/>
        </p:nvPicPr>
        <p:blipFill>
          <a:blip r:embed="rId11"/>
          <a:stretch>
            <a:fillRect/>
          </a:stretch>
        </p:blipFill>
        <p:spPr>
          <a:xfrm>
            <a:off x="5795738" y="3036005"/>
            <a:ext cx="2019300" cy="838200"/>
          </a:xfrm>
          <a:prstGeom prst="rect">
            <a:avLst/>
          </a:prstGeom>
        </p:spPr>
      </p:pic>
      <p:grpSp>
        <p:nvGrpSpPr>
          <p:cNvPr id="38" name="Group 37">
            <a:extLst>
              <a:ext uri="{FF2B5EF4-FFF2-40B4-BE49-F238E27FC236}">
                <a16:creationId xmlns:a16="http://schemas.microsoft.com/office/drawing/2014/main" id="{724CCFB6-2ECE-469C-BD78-30842540B9AF}"/>
              </a:ext>
            </a:extLst>
          </p:cNvPr>
          <p:cNvGrpSpPr/>
          <p:nvPr/>
        </p:nvGrpSpPr>
        <p:grpSpPr>
          <a:xfrm>
            <a:off x="5755813" y="3871123"/>
            <a:ext cx="5705918" cy="638175"/>
            <a:chOff x="6061015" y="4209973"/>
            <a:chExt cx="5705918" cy="638175"/>
          </a:xfrm>
        </p:grpSpPr>
        <p:pic>
          <p:nvPicPr>
            <p:cNvPr id="28" name="Picture 27">
              <a:extLst>
                <a:ext uri="{FF2B5EF4-FFF2-40B4-BE49-F238E27FC236}">
                  <a16:creationId xmlns:a16="http://schemas.microsoft.com/office/drawing/2014/main" id="{E01CBCD6-BD18-489E-91FF-B9D67DEEBC80}"/>
                </a:ext>
              </a:extLst>
            </p:cNvPr>
            <p:cNvPicPr>
              <a:picLocks noChangeAspect="1"/>
            </p:cNvPicPr>
            <p:nvPr/>
          </p:nvPicPr>
          <p:blipFill>
            <a:blip r:embed="rId12"/>
            <a:stretch>
              <a:fillRect/>
            </a:stretch>
          </p:blipFill>
          <p:spPr>
            <a:xfrm>
              <a:off x="6061015" y="4209973"/>
              <a:ext cx="4895850" cy="419100"/>
            </a:xfrm>
            <a:prstGeom prst="rect">
              <a:avLst/>
            </a:prstGeom>
          </p:spPr>
        </p:pic>
        <p:pic>
          <p:nvPicPr>
            <p:cNvPr id="31" name="Picture 30">
              <a:extLst>
                <a:ext uri="{FF2B5EF4-FFF2-40B4-BE49-F238E27FC236}">
                  <a16:creationId xmlns:a16="http://schemas.microsoft.com/office/drawing/2014/main" id="{5F2BA1CA-4559-45C6-9FB8-B267D8D276D3}"/>
                </a:ext>
              </a:extLst>
            </p:cNvPr>
            <p:cNvPicPr>
              <a:picLocks noChangeAspect="1"/>
            </p:cNvPicPr>
            <p:nvPr/>
          </p:nvPicPr>
          <p:blipFill>
            <a:blip r:embed="rId13"/>
            <a:stretch>
              <a:fillRect/>
            </a:stretch>
          </p:blipFill>
          <p:spPr>
            <a:xfrm>
              <a:off x="6092053" y="4629073"/>
              <a:ext cx="1314450" cy="219075"/>
            </a:xfrm>
            <a:prstGeom prst="rect">
              <a:avLst/>
            </a:prstGeom>
          </p:spPr>
        </p:pic>
        <p:pic>
          <p:nvPicPr>
            <p:cNvPr id="36" name="Picture 35">
              <a:extLst>
                <a:ext uri="{FF2B5EF4-FFF2-40B4-BE49-F238E27FC236}">
                  <a16:creationId xmlns:a16="http://schemas.microsoft.com/office/drawing/2014/main" id="{85267278-ABF3-4C86-9546-1B8408CBAA73}"/>
                </a:ext>
              </a:extLst>
            </p:cNvPr>
            <p:cNvPicPr>
              <a:picLocks noChangeAspect="1"/>
            </p:cNvPicPr>
            <p:nvPr/>
          </p:nvPicPr>
          <p:blipFill>
            <a:blip r:embed="rId14"/>
            <a:stretch>
              <a:fillRect/>
            </a:stretch>
          </p:blipFill>
          <p:spPr>
            <a:xfrm>
              <a:off x="7747383" y="4592665"/>
              <a:ext cx="4019550" cy="209550"/>
            </a:xfrm>
            <a:prstGeom prst="rect">
              <a:avLst/>
            </a:prstGeom>
          </p:spPr>
        </p:pic>
        <p:pic>
          <p:nvPicPr>
            <p:cNvPr id="37" name="Picture 36">
              <a:extLst>
                <a:ext uri="{FF2B5EF4-FFF2-40B4-BE49-F238E27FC236}">
                  <a16:creationId xmlns:a16="http://schemas.microsoft.com/office/drawing/2014/main" id="{178A4676-A7C9-426A-8D20-D49E840AF3E8}"/>
                </a:ext>
              </a:extLst>
            </p:cNvPr>
            <p:cNvPicPr>
              <a:picLocks noChangeAspect="1"/>
            </p:cNvPicPr>
            <p:nvPr/>
          </p:nvPicPr>
          <p:blipFill>
            <a:blip r:embed="rId15"/>
            <a:stretch>
              <a:fillRect/>
            </a:stretch>
          </p:blipFill>
          <p:spPr>
            <a:xfrm>
              <a:off x="7406503" y="4648679"/>
              <a:ext cx="361950" cy="152400"/>
            </a:xfrm>
            <a:prstGeom prst="rect">
              <a:avLst/>
            </a:prstGeom>
          </p:spPr>
        </p:pic>
      </p:grpSp>
      <p:grpSp>
        <p:nvGrpSpPr>
          <p:cNvPr id="48" name="Group 47">
            <a:extLst>
              <a:ext uri="{FF2B5EF4-FFF2-40B4-BE49-F238E27FC236}">
                <a16:creationId xmlns:a16="http://schemas.microsoft.com/office/drawing/2014/main" id="{88D6A221-07C7-4C52-AC2F-BC1F935C6A9E}"/>
              </a:ext>
            </a:extLst>
          </p:cNvPr>
          <p:cNvGrpSpPr/>
          <p:nvPr/>
        </p:nvGrpSpPr>
        <p:grpSpPr>
          <a:xfrm>
            <a:off x="1106614" y="4439497"/>
            <a:ext cx="4452477" cy="507831"/>
            <a:chOff x="1130084" y="4762486"/>
            <a:chExt cx="4452477" cy="507831"/>
          </a:xfrm>
        </p:grpSpPr>
        <p:sp>
          <p:nvSpPr>
            <p:cNvPr id="65" name="TextBox 64">
              <a:extLst>
                <a:ext uri="{FF2B5EF4-FFF2-40B4-BE49-F238E27FC236}">
                  <a16:creationId xmlns:a16="http://schemas.microsoft.com/office/drawing/2014/main" id="{6A4B96B5-A2E2-4D09-8C3A-2E2255634A62}"/>
                </a:ext>
              </a:extLst>
            </p:cNvPr>
            <p:cNvSpPr txBox="1"/>
            <p:nvPr/>
          </p:nvSpPr>
          <p:spPr>
            <a:xfrm>
              <a:off x="1130084" y="4762486"/>
              <a:ext cx="2471510" cy="507831"/>
            </a:xfrm>
            <a:prstGeom prst="rect">
              <a:avLst/>
            </a:prstGeom>
            <a:noFill/>
          </p:spPr>
          <p:txBody>
            <a:bodyPr wrap="none" rtlCol="0">
              <a:spAutoFit/>
            </a:bodyPr>
            <a:lstStyle/>
            <a:p>
              <a:r>
                <a:rPr lang="en-US" sz="1500" u="sng" dirty="0">
                  <a:solidFill>
                    <a:schemeClr val="tx1">
                      <a:lumMod val="75000"/>
                      <a:lumOff val="25000"/>
                    </a:schemeClr>
                  </a:solidFill>
                  <a:latin typeface="Times New Roman" panose="02020603050405020304" pitchFamily="18" charset="0"/>
                  <a:cs typeface="Times New Roman" panose="02020603050405020304" pitchFamily="18" charset="0"/>
                </a:rPr>
                <a:t>Structural Complexity:</a:t>
              </a:r>
            </a:p>
            <a:p>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[K. Sinha and O. L. De </a:t>
              </a:r>
              <a:r>
                <a:rPr lang="en-US" sz="1200" dirty="0" err="1">
                  <a:solidFill>
                    <a:schemeClr val="tx1">
                      <a:lumMod val="75000"/>
                      <a:lumOff val="25000"/>
                    </a:schemeClr>
                  </a:solidFill>
                  <a:latin typeface="Times New Roman" panose="02020603050405020304" pitchFamily="18" charset="0"/>
                  <a:cs typeface="Times New Roman" panose="02020603050405020304" pitchFamily="18" charset="0"/>
                </a:rPr>
                <a:t>Weck</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2016] </a:t>
              </a:r>
            </a:p>
          </p:txBody>
        </p:sp>
        <p:pic>
          <p:nvPicPr>
            <p:cNvPr id="66" name="Picture 65">
              <a:extLst>
                <a:ext uri="{FF2B5EF4-FFF2-40B4-BE49-F238E27FC236}">
                  <a16:creationId xmlns:a16="http://schemas.microsoft.com/office/drawing/2014/main" id="{C91B52A5-E6F2-47B9-8999-47AFB59DDC0C}"/>
                </a:ext>
              </a:extLst>
            </p:cNvPr>
            <p:cNvPicPr>
              <a:picLocks noChangeAspect="1"/>
            </p:cNvPicPr>
            <p:nvPr/>
          </p:nvPicPr>
          <p:blipFill>
            <a:blip r:embed="rId16"/>
            <a:stretch>
              <a:fillRect/>
            </a:stretch>
          </p:blipFill>
          <p:spPr>
            <a:xfrm>
              <a:off x="4287161" y="4929404"/>
              <a:ext cx="1295400" cy="276225"/>
            </a:xfrm>
            <a:prstGeom prst="rect">
              <a:avLst/>
            </a:prstGeom>
          </p:spPr>
        </p:pic>
      </p:grpSp>
      <p:sp>
        <p:nvSpPr>
          <p:cNvPr id="41" name="Rectangle 40">
            <a:extLst>
              <a:ext uri="{FF2B5EF4-FFF2-40B4-BE49-F238E27FC236}">
                <a16:creationId xmlns:a16="http://schemas.microsoft.com/office/drawing/2014/main" id="{6E296983-80EC-44C2-B479-4FBEB62E6054}"/>
              </a:ext>
            </a:extLst>
          </p:cNvPr>
          <p:cNvSpPr/>
          <p:nvPr/>
        </p:nvSpPr>
        <p:spPr>
          <a:xfrm>
            <a:off x="1153084" y="5732355"/>
            <a:ext cx="2922604" cy="830997"/>
          </a:xfrm>
          <a:prstGeom prst="rect">
            <a:avLst/>
          </a:prstGeom>
          <a:solidFill>
            <a:schemeClr val="bg1"/>
          </a:solidFill>
        </p:spPr>
        <p:txBody>
          <a:bodyPr wrap="square">
            <a:spAutoFit/>
          </a:bodyPr>
          <a:lstStyle/>
          <a:p>
            <a:r>
              <a:rPr lang="en-US" sz="1200" dirty="0">
                <a:latin typeface="Times New Roman" panose="02020603050405020304" pitchFamily="18" charset="0"/>
                <a:cs typeface="Times New Roman" panose="02020603050405020304" pitchFamily="18" charset="0"/>
              </a:rPr>
              <a:t>C1: sum of complexities of individual components alone (</a:t>
            </a:r>
            <a:r>
              <a:rPr lang="el-GR" sz="1200" dirty="0">
                <a:latin typeface="Times New Roman" panose="02020603050405020304" pitchFamily="18" charset="0"/>
                <a:cs typeface="Times New Roman" panose="02020603050405020304" pitchFamily="18" charset="0"/>
              </a:rPr>
              <a:t>α</a:t>
            </a:r>
            <a:r>
              <a:rPr lang="en-US" sz="1200" dirty="0">
                <a:latin typeface="Times New Roman" panose="02020603050405020304" pitchFamily="18" charset="0"/>
                <a:cs typeface="Times New Roman" panose="02020603050405020304" pitchFamily="18" charset="0"/>
              </a:rPr>
              <a:t>), which relates to the component engineering activity within a system development effort</a:t>
            </a:r>
          </a:p>
        </p:txBody>
      </p:sp>
      <p:sp>
        <p:nvSpPr>
          <p:cNvPr id="73" name="Rectangle 72">
            <a:extLst>
              <a:ext uri="{FF2B5EF4-FFF2-40B4-BE49-F238E27FC236}">
                <a16:creationId xmlns:a16="http://schemas.microsoft.com/office/drawing/2014/main" id="{7C4CAC89-E860-420B-B401-99D1F1A8E8EC}"/>
              </a:ext>
            </a:extLst>
          </p:cNvPr>
          <p:cNvSpPr/>
          <p:nvPr/>
        </p:nvSpPr>
        <p:spPr>
          <a:xfrm>
            <a:off x="4036896" y="5715579"/>
            <a:ext cx="3002621" cy="646331"/>
          </a:xfrm>
          <a:prstGeom prst="rect">
            <a:avLst/>
          </a:prstGeom>
          <a:solidFill>
            <a:schemeClr val="bg1"/>
          </a:solidFill>
        </p:spPr>
        <p:txBody>
          <a:bodyPr wrap="square">
            <a:spAutoFit/>
          </a:bodyPr>
          <a:lstStyle/>
          <a:p>
            <a:r>
              <a:rPr lang="en-US" sz="1200" dirty="0">
                <a:latin typeface="Times New Roman" panose="02020603050405020304" pitchFamily="18" charset="0"/>
                <a:cs typeface="Times New Roman" panose="02020603050405020304" pitchFamily="18" charset="0"/>
              </a:rPr>
              <a:t>C2: Number and complexity of each pairwise interaction </a:t>
            </a:r>
            <a:r>
              <a:rPr lang="el-GR" sz="1200" dirty="0">
                <a:latin typeface="Times New Roman" panose="02020603050405020304" pitchFamily="18" charset="0"/>
                <a:cs typeface="Times New Roman" panose="02020603050405020304" pitchFamily="18" charset="0"/>
              </a:rPr>
              <a:t>β</a:t>
            </a:r>
            <a:r>
              <a:rPr lang="en-US" sz="900" dirty="0" err="1">
                <a:latin typeface="Times New Roman" panose="02020603050405020304" pitchFamily="18" charset="0"/>
                <a:cs typeface="Times New Roman" panose="02020603050405020304" pitchFamily="18" charset="0"/>
              </a:rPr>
              <a:t>ij</a:t>
            </a:r>
            <a:r>
              <a:rPr lang="en-US" sz="1200" dirty="0">
                <a:latin typeface="Times New Roman" panose="02020603050405020304" pitchFamily="18" charset="0"/>
                <a:cs typeface="Times New Roman" panose="02020603050405020304" pitchFamily="18" charset="0"/>
              </a:rPr>
              <a:t>, which relates interface design activity in a system development effort</a:t>
            </a:r>
          </a:p>
        </p:txBody>
      </p:sp>
      <p:sp>
        <p:nvSpPr>
          <p:cNvPr id="74" name="Rectangle 73">
            <a:extLst>
              <a:ext uri="{FF2B5EF4-FFF2-40B4-BE49-F238E27FC236}">
                <a16:creationId xmlns:a16="http://schemas.microsoft.com/office/drawing/2014/main" id="{38034218-DA22-4BC2-AC10-46EFAC74CF07}"/>
              </a:ext>
            </a:extLst>
          </p:cNvPr>
          <p:cNvSpPr/>
          <p:nvPr/>
        </p:nvSpPr>
        <p:spPr>
          <a:xfrm>
            <a:off x="7039517" y="5706627"/>
            <a:ext cx="3462146" cy="830997"/>
          </a:xfrm>
          <a:prstGeom prst="rect">
            <a:avLst/>
          </a:prstGeom>
          <a:solidFill>
            <a:schemeClr val="bg1"/>
          </a:solidFill>
        </p:spPr>
        <p:txBody>
          <a:bodyPr wrap="square">
            <a:spAutoFit/>
          </a:bodyPr>
          <a:lstStyle/>
          <a:p>
            <a:r>
              <a:rPr lang="en-US" sz="1200" dirty="0">
                <a:latin typeface="Times New Roman" panose="02020603050405020304" pitchFamily="18" charset="0"/>
                <a:cs typeface="Times New Roman" panose="02020603050405020304" pitchFamily="18" charset="0"/>
              </a:rPr>
              <a:t>C3: System matrix energy normalized by number of components, which represents the topological complexity that originates from the connectivity structure involving components of the system.</a:t>
            </a:r>
          </a:p>
        </p:txBody>
      </p:sp>
      <p:pic>
        <p:nvPicPr>
          <p:cNvPr id="75" name="Picture 74">
            <a:extLst>
              <a:ext uri="{FF2B5EF4-FFF2-40B4-BE49-F238E27FC236}">
                <a16:creationId xmlns:a16="http://schemas.microsoft.com/office/drawing/2014/main" id="{C1BB6BAD-EA12-45E4-853D-9DC5E0CFC18F}"/>
              </a:ext>
            </a:extLst>
          </p:cNvPr>
          <p:cNvPicPr>
            <a:picLocks noChangeAspect="1"/>
          </p:cNvPicPr>
          <p:nvPr/>
        </p:nvPicPr>
        <p:blipFill>
          <a:blip r:embed="rId17"/>
          <a:stretch>
            <a:fillRect/>
          </a:stretch>
        </p:blipFill>
        <p:spPr>
          <a:xfrm>
            <a:off x="8018426" y="4962322"/>
            <a:ext cx="3333750" cy="742950"/>
          </a:xfrm>
          <a:prstGeom prst="rect">
            <a:avLst/>
          </a:prstGeom>
        </p:spPr>
      </p:pic>
    </p:spTree>
    <p:extLst>
      <p:ext uri="{BB962C8B-B14F-4D97-AF65-F5344CB8AC3E}">
        <p14:creationId xmlns:p14="http://schemas.microsoft.com/office/powerpoint/2010/main" val="6000070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34625</TotalTime>
  <Words>967</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 New Roman</vt:lpstr>
      <vt:lpstr>Trebuchet MS</vt:lpstr>
      <vt:lpstr>Wingdings</vt:lpstr>
      <vt:lpstr>Wingdings 3</vt:lpstr>
      <vt:lpstr>Facet</vt:lpstr>
      <vt:lpstr> “Efficient Generation of Tradespaces for Complexity Allocation in Complex Systems”  Presented at the 62nd Annual Meeting of the  International Society for the Systems Sciences (ISSS)  Corvallis, Oregon, United States July 23, 2018  Farouk Bonilla, Shahram Sarkani, and Thomas Mazzuchi  (farouk_bonilla@gwu.edu, sarkani@gwu.edu , mazzu@gwu.edu)   </vt:lpstr>
      <vt:lpstr>“Better decision support methods to facilitate analysis of multiple alternative designs and optimization of Complex Systems (CS) with multiple variables and uncertainty” has been identified by INCOSE vision 2025 as one of the top needs of the Systems Engineering practice.    </vt:lpstr>
      <vt:lpstr>CONTEXT  What is a system?        </vt:lpstr>
      <vt:lpstr>CONTEXT  What is complexity and what is a Complex System (CxS)? </vt:lpstr>
      <vt:lpstr>CONTEXT  How Complex System (CxS) differs from System of Systems (SoS)? </vt:lpstr>
      <vt:lpstr>Research Question:  How the solution space can be generated within reasonable demand of resources and without sacrificing information regarding design parameters interaction to provide decision makers with sufficient architectural structural complexity information about the system of interest?      Hypothesis: Trade spaces can be populated efficiently to facilitate the assessment of strategies for allocation and management of complexity within the system.   Why is it relevant? Current approaches for generating trade spaces are either time consuming, highly resource demanding, or may left out important factors interaction information. Decision makers would benefit from a more efficient process while getting sufficient information to examine management and allocation of complexity. Complexity is highly correlated to performance, schedule, cost, and risk. Having this information handy and timely would allow them to make informed design decisions, which can be inexpensively introduced at this phase rather than later in the product life cycle, where architectural changes are undesirable.    </vt:lpstr>
      <vt:lpstr>Literature Review</vt:lpstr>
      <vt:lpstr>Architecture definition</vt:lpstr>
      <vt:lpstr>Measuring Complexity</vt:lpstr>
      <vt:lpstr>TOPOLOGICAL COMPLEXITY</vt:lpstr>
      <vt:lpstr>Design Structure Matrix</vt:lpstr>
      <vt:lpstr>GENERATION OF TRADE SPACES</vt:lpstr>
      <vt:lpstr>GENERATION OF TRADE SPACES (a.k.a.: Solution space or Pareto front)</vt:lpstr>
      <vt:lpstr> Methodology:  1. Perform comparative analysis of metrics for modularity and structural complexity   2. Determine topological structure and interfaces  3. Apply metric to quantify efficiency of the tradespace generation  4. Generate tradespace for complexity allocation  5. Assess efficiency of generated tradespace  6. Validate approach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Bonilla, Farouk (GE Healthcare)</dc:creator>
  <cp:lastModifiedBy>Bonilla, Farouk (GE Healthcare)</cp:lastModifiedBy>
  <cp:revision>476</cp:revision>
  <dcterms:created xsi:type="dcterms:W3CDTF">2018-05-04T03:04:43Z</dcterms:created>
  <dcterms:modified xsi:type="dcterms:W3CDTF">2018-07-18T22:32:18Z</dcterms:modified>
</cp:coreProperties>
</file>