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F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>
      <p:cViewPr varScale="1">
        <p:scale>
          <a:sx n="69" d="100"/>
          <a:sy n="69" d="100"/>
        </p:scale>
        <p:origin x="-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F1AC-0BD0-4BE3-9768-D4583C51C656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8AF5-57CA-4EF5-88A2-7B8AA48EAB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F1AC-0BD0-4BE3-9768-D4583C51C656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8AF5-57CA-4EF5-88A2-7B8AA48EAB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F1AC-0BD0-4BE3-9768-D4583C51C656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8AF5-57CA-4EF5-88A2-7B8AA48EAB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F1AC-0BD0-4BE3-9768-D4583C51C656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8AF5-57CA-4EF5-88A2-7B8AA48EAB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F1AC-0BD0-4BE3-9768-D4583C51C656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8AF5-57CA-4EF5-88A2-7B8AA48EAB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F1AC-0BD0-4BE3-9768-D4583C51C656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8AF5-57CA-4EF5-88A2-7B8AA48EAB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F1AC-0BD0-4BE3-9768-D4583C51C656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8AF5-57CA-4EF5-88A2-7B8AA48EAB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F1AC-0BD0-4BE3-9768-D4583C51C656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8AF5-57CA-4EF5-88A2-7B8AA48EAB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F1AC-0BD0-4BE3-9768-D4583C51C656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8AF5-57CA-4EF5-88A2-7B8AA48EAB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F1AC-0BD0-4BE3-9768-D4583C51C656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8AF5-57CA-4EF5-88A2-7B8AA48EAB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F1AC-0BD0-4BE3-9768-D4583C51C656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8AF5-57CA-4EF5-88A2-7B8AA48EAB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8F1AC-0BD0-4BE3-9768-D4583C51C656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A8AF5-57CA-4EF5-88A2-7B8AA48EAB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762000" y="609600"/>
            <a:ext cx="7543800" cy="5715000"/>
            <a:chOff x="762000" y="609600"/>
            <a:chExt cx="7543800" cy="5715000"/>
          </a:xfrm>
        </p:grpSpPr>
        <p:sp>
          <p:nvSpPr>
            <p:cNvPr id="40" name="Oval 39"/>
            <p:cNvSpPr/>
            <p:nvPr/>
          </p:nvSpPr>
          <p:spPr>
            <a:xfrm>
              <a:off x="762000" y="609600"/>
              <a:ext cx="7543800" cy="5715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39999">
                  <a:schemeClr val="bg1">
                    <a:lumMod val="75000"/>
                  </a:schemeClr>
                </a:gs>
                <a:gs pos="7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  <a:prstDash val="sysDash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657600" y="1752600"/>
              <a:ext cx="3886200" cy="3886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39999">
                  <a:schemeClr val="accent5">
                    <a:lumMod val="60000"/>
                    <a:lumOff val="40000"/>
                  </a:schemeClr>
                </a:gs>
                <a:gs pos="70000">
                  <a:schemeClr val="accent5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  <a:prstDash val="sysDash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11"/>
            <p:cNvGrpSpPr/>
            <p:nvPr/>
          </p:nvGrpSpPr>
          <p:grpSpPr>
            <a:xfrm>
              <a:off x="4270247" y="2895600"/>
              <a:ext cx="2630521" cy="1524000"/>
              <a:chOff x="2441448" y="2667000"/>
              <a:chExt cx="1978152" cy="1146048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7" name="Oval 6"/>
              <p:cNvSpPr/>
              <p:nvPr/>
            </p:nvSpPr>
            <p:spPr>
              <a:xfrm>
                <a:off x="2441448" y="2670048"/>
                <a:ext cx="1143000" cy="1143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75000"/>
                    </a:schemeClr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0" scaled="1"/>
              </a:gradFill>
              <a:ln>
                <a:solidFill>
                  <a:schemeClr val="tx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3276600" y="2667000"/>
                <a:ext cx="1143000" cy="1143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10800000" scaled="1"/>
                <a:tileRect/>
              </a:gradFill>
              <a:ln>
                <a:solidFill>
                  <a:schemeClr val="tx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441448" y="2670048"/>
                <a:ext cx="1143000" cy="1143000"/>
              </a:xfrm>
              <a:prstGeom prst="ellipse">
                <a:avLst/>
              </a:prstGeom>
              <a:noFill/>
              <a:ln>
                <a:solidFill>
                  <a:schemeClr val="tx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4419600" y="3392269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Group</a:t>
              </a:r>
            </a:p>
            <a:p>
              <a:r>
                <a:rPr lang="en-US" dirty="0" smtClean="0"/>
                <a:t>Process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43600" y="3389376"/>
              <a:ext cx="838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Team</a:t>
              </a:r>
            </a:p>
            <a:p>
              <a:pPr algn="r"/>
              <a:r>
                <a:rPr lang="en-US" dirty="0" smtClean="0"/>
                <a:t>Mgmt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657600" y="2362200"/>
              <a:ext cx="3886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WORK ENVIRONMENT</a:t>
              </a:r>
              <a:endParaRPr lang="en-US" sz="2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752600" y="1066800"/>
              <a:ext cx="5562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ENVIRONMENTAL RESOURCES</a:t>
              </a:r>
              <a:endParaRPr lang="en-US" sz="2400" dirty="0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1889760" y="2000250"/>
              <a:ext cx="1694688" cy="3333750"/>
              <a:chOff x="1889760" y="2000250"/>
              <a:chExt cx="1694688" cy="333375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889760" y="4130802"/>
                <a:ext cx="1691640" cy="1200150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75000"/>
                    </a:schemeClr>
                  </a:gs>
                  <a:gs pos="39999">
                    <a:schemeClr val="accent4">
                      <a:lumMod val="60000"/>
                      <a:lumOff val="40000"/>
                    </a:schemeClr>
                  </a:gs>
                  <a:gs pos="7000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4">
                      <a:lumMod val="20000"/>
                      <a:lumOff val="80000"/>
                    </a:schemeClr>
                  </a:gs>
                </a:gsLst>
                <a:lin ang="0" scaled="1"/>
              </a:gradFill>
              <a:ln>
                <a:solidFill>
                  <a:schemeClr val="accent4">
                    <a:lumMod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1889760" y="2000250"/>
                <a:ext cx="1691640" cy="1200150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75000"/>
                    </a:schemeClr>
                  </a:gs>
                  <a:gs pos="39999">
                    <a:schemeClr val="accent4">
                      <a:lumMod val="60000"/>
                      <a:lumOff val="40000"/>
                    </a:schemeClr>
                  </a:gs>
                  <a:gs pos="7000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4">
                      <a:lumMod val="20000"/>
                      <a:lumOff val="80000"/>
                    </a:schemeClr>
                  </a:gs>
                </a:gsLst>
                <a:lin ang="0" scaled="1"/>
              </a:gradFill>
              <a:ln>
                <a:solidFill>
                  <a:schemeClr val="accent4">
                    <a:lumMod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965967" y="4438650"/>
                <a:ext cx="1524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Rhizomic</a:t>
                </a:r>
                <a:endParaRPr lang="en-US" dirty="0" smtClean="0"/>
              </a:p>
              <a:p>
                <a:pPr algn="ctr"/>
                <a:r>
                  <a:rPr lang="en-US" dirty="0" smtClean="0"/>
                  <a:t>Perspective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965967" y="2305050"/>
                <a:ext cx="1524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Complex</a:t>
                </a:r>
              </a:p>
              <a:p>
                <a:pPr algn="ctr"/>
                <a:r>
                  <a:rPr lang="en-US" dirty="0" smtClean="0"/>
                  <a:t>Thought</a:t>
                </a: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889760" y="3067050"/>
                <a:ext cx="1691640" cy="120015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4">
                      <a:lumMod val="75000"/>
                    </a:schemeClr>
                  </a:gs>
                  <a:gs pos="39999">
                    <a:schemeClr val="accent4">
                      <a:lumMod val="60000"/>
                      <a:lumOff val="40000"/>
                    </a:schemeClr>
                  </a:gs>
                  <a:gs pos="7000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4">
                      <a:lumMod val="20000"/>
                      <a:lumOff val="80000"/>
                    </a:schemeClr>
                  </a:gs>
                </a:gsLst>
                <a:lin ang="0" scaled="1"/>
                <a:tileRect/>
              </a:gradFill>
              <a:ln>
                <a:solidFill>
                  <a:schemeClr val="accent4">
                    <a:lumMod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965967" y="3371850"/>
                <a:ext cx="1524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Systems</a:t>
                </a:r>
              </a:p>
              <a:p>
                <a:pPr algn="ctr"/>
                <a:r>
                  <a:rPr lang="en-US" dirty="0" smtClean="0"/>
                  <a:t>Thinking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889760" y="4133850"/>
                <a:ext cx="1691640" cy="1200150"/>
              </a:xfrm>
              <a:prstGeom prst="ellipse">
                <a:avLst/>
              </a:prstGeom>
              <a:noFill/>
              <a:ln>
                <a:solidFill>
                  <a:schemeClr val="accent4">
                    <a:lumMod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892808" y="2002536"/>
                <a:ext cx="1691640" cy="1200150"/>
              </a:xfrm>
              <a:prstGeom prst="ellipse">
                <a:avLst/>
              </a:prstGeom>
              <a:noFill/>
              <a:ln>
                <a:solidFill>
                  <a:schemeClr val="accent4">
                    <a:lumMod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524000" y="762000"/>
            <a:ext cx="5882640" cy="5105400"/>
            <a:chOff x="1524000" y="762000"/>
            <a:chExt cx="5882640" cy="5105400"/>
          </a:xfrm>
        </p:grpSpPr>
        <p:cxnSp>
          <p:nvCxnSpPr>
            <p:cNvPr id="32" name="Straight Connector 31"/>
            <p:cNvCxnSpPr>
              <a:endCxn id="20" idx="4"/>
            </p:cNvCxnSpPr>
            <p:nvPr/>
          </p:nvCxnSpPr>
          <p:spPr>
            <a:xfrm flipV="1">
              <a:off x="4513893" y="1962150"/>
              <a:ext cx="7620" cy="100965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5562600" y="3886200"/>
              <a:ext cx="606818" cy="533399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2133600" y="1143000"/>
              <a:ext cx="4724400" cy="47244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3203447" y="2590800"/>
              <a:ext cx="2630521" cy="1524000"/>
              <a:chOff x="2441448" y="2667000"/>
              <a:chExt cx="1978152" cy="1146048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7" name="Oval 6"/>
              <p:cNvSpPr/>
              <p:nvPr/>
            </p:nvSpPr>
            <p:spPr>
              <a:xfrm>
                <a:off x="2441448" y="2670048"/>
                <a:ext cx="1143000" cy="1143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75000"/>
                    </a:schemeClr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0" scaled="1"/>
              </a:gradFill>
              <a:ln>
                <a:solidFill>
                  <a:schemeClr val="tx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3276600" y="2667000"/>
                <a:ext cx="1143000" cy="1143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10800000" scaled="1"/>
                <a:tileRect/>
              </a:gradFill>
              <a:ln>
                <a:solidFill>
                  <a:schemeClr val="tx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441448" y="2670048"/>
                <a:ext cx="1143000" cy="1143000"/>
              </a:xfrm>
              <a:prstGeom prst="ellipse">
                <a:avLst/>
              </a:prstGeom>
              <a:noFill/>
              <a:ln>
                <a:solidFill>
                  <a:schemeClr val="tx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3352800" y="3087469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Group</a:t>
              </a:r>
            </a:p>
            <a:p>
              <a:r>
                <a:rPr lang="en-US" dirty="0" smtClean="0"/>
                <a:t>Process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76800" y="3084576"/>
              <a:ext cx="838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Team</a:t>
              </a:r>
            </a:p>
            <a:p>
              <a:pPr algn="r"/>
              <a:r>
                <a:rPr lang="en-US" dirty="0" smtClean="0"/>
                <a:t>Mgmt</a:t>
              </a:r>
              <a:endParaRPr lang="en-US" dirty="0"/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524000" y="4270248"/>
              <a:ext cx="1691640" cy="1200150"/>
              <a:chOff x="1524000" y="4270248"/>
              <a:chExt cx="1691640" cy="120015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524000" y="4270248"/>
                <a:ext cx="1691640" cy="120015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39999">
                    <a:schemeClr val="accent6">
                      <a:lumMod val="60000"/>
                      <a:lumOff val="40000"/>
                    </a:schemeClr>
                  </a:gs>
                  <a:gs pos="7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0" scaled="1"/>
                <a:tileRect/>
              </a:gradFill>
              <a:ln>
                <a:solidFill>
                  <a:schemeClr val="accent6">
                    <a:lumMod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600207" y="4575048"/>
                <a:ext cx="1524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Organizational</a:t>
                </a:r>
              </a:p>
              <a:p>
                <a:pPr algn="ctr"/>
                <a:r>
                  <a:rPr lang="en-US" dirty="0" smtClean="0"/>
                  <a:t>Recursion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3675693" y="762000"/>
              <a:ext cx="1691640" cy="1200150"/>
              <a:chOff x="3675693" y="762000"/>
              <a:chExt cx="1691640" cy="120015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675693" y="762000"/>
                <a:ext cx="1691640" cy="120015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39999">
                    <a:schemeClr val="accent6">
                      <a:lumMod val="60000"/>
                      <a:lumOff val="40000"/>
                    </a:schemeClr>
                  </a:gs>
                  <a:gs pos="7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5400000" scaled="1"/>
                <a:tileRect/>
              </a:gradFill>
              <a:ln>
                <a:solidFill>
                  <a:schemeClr val="accent6">
                    <a:lumMod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002576" y="1164193"/>
                <a:ext cx="1066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Dialogic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5715000" y="4267200"/>
              <a:ext cx="1691640" cy="1200150"/>
              <a:chOff x="5715000" y="4267200"/>
              <a:chExt cx="1691640" cy="1200150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5715000" y="4267200"/>
                <a:ext cx="1691640" cy="1200150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75000"/>
                    </a:schemeClr>
                  </a:gs>
                  <a:gs pos="39999">
                    <a:schemeClr val="accent6">
                      <a:lumMod val="60000"/>
                      <a:lumOff val="40000"/>
                    </a:schemeClr>
                  </a:gs>
                  <a:gs pos="7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0800000" scaled="0"/>
              </a:gradFill>
              <a:ln>
                <a:solidFill>
                  <a:schemeClr val="accent6">
                    <a:lumMod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919789" y="4669393"/>
                <a:ext cx="133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Holographic</a:t>
                </a:r>
              </a:p>
            </p:txBody>
          </p:sp>
        </p:grpSp>
        <p:cxnSp>
          <p:nvCxnSpPr>
            <p:cNvPr id="30" name="Straight Connector 29"/>
            <p:cNvCxnSpPr>
              <a:stCxn id="11" idx="7"/>
              <a:endCxn id="6" idx="3"/>
            </p:cNvCxnSpPr>
            <p:nvPr/>
          </p:nvCxnSpPr>
          <p:spPr>
            <a:xfrm flipV="1">
              <a:off x="2967905" y="3892209"/>
              <a:ext cx="458133" cy="553797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990600" y="914400"/>
            <a:ext cx="6934200" cy="5238750"/>
            <a:chOff x="990600" y="914400"/>
            <a:chExt cx="6934200" cy="5238750"/>
          </a:xfrm>
        </p:grpSpPr>
        <p:cxnSp>
          <p:nvCxnSpPr>
            <p:cNvPr id="53" name="Straight Connector 52"/>
            <p:cNvCxnSpPr>
              <a:endCxn id="6" idx="2"/>
            </p:cNvCxnSpPr>
            <p:nvPr/>
          </p:nvCxnSpPr>
          <p:spPr>
            <a:xfrm flipV="1">
              <a:off x="2438400" y="3354827"/>
              <a:ext cx="765047" cy="378973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" idx="6"/>
            </p:cNvCxnSpPr>
            <p:nvPr/>
          </p:nvCxnSpPr>
          <p:spPr>
            <a:xfrm>
              <a:off x="5833968" y="3350774"/>
              <a:ext cx="795432" cy="535426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5029200" y="1143000"/>
              <a:ext cx="1295400" cy="228600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2971800" y="1676400"/>
              <a:ext cx="838200" cy="129540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2133600" y="990600"/>
              <a:ext cx="4724400" cy="47244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grpSp>
          <p:nvGrpSpPr>
            <p:cNvPr id="3" name="Group 11"/>
            <p:cNvGrpSpPr/>
            <p:nvPr/>
          </p:nvGrpSpPr>
          <p:grpSpPr>
            <a:xfrm>
              <a:off x="3203447" y="2590800"/>
              <a:ext cx="2630521" cy="1524000"/>
              <a:chOff x="2441448" y="2667000"/>
              <a:chExt cx="1978152" cy="1146048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7" name="Oval 6"/>
              <p:cNvSpPr/>
              <p:nvPr/>
            </p:nvSpPr>
            <p:spPr>
              <a:xfrm>
                <a:off x="2441448" y="2670048"/>
                <a:ext cx="1143000" cy="1143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75000"/>
                    </a:schemeClr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0" scaled="1"/>
              </a:gradFill>
              <a:ln>
                <a:solidFill>
                  <a:schemeClr val="tx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3276600" y="2667000"/>
                <a:ext cx="1143000" cy="1143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10800000" scaled="1"/>
                <a:tileRect/>
              </a:gradFill>
              <a:ln>
                <a:solidFill>
                  <a:schemeClr val="tx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441448" y="2670048"/>
                <a:ext cx="1143000" cy="1143000"/>
              </a:xfrm>
              <a:prstGeom prst="ellipse">
                <a:avLst/>
              </a:prstGeom>
              <a:noFill/>
              <a:ln>
                <a:solidFill>
                  <a:schemeClr val="tx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3352800" y="3087469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Group</a:t>
              </a:r>
            </a:p>
            <a:p>
              <a:r>
                <a:rPr lang="en-US" dirty="0" smtClean="0"/>
                <a:t>Process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00600" y="3084576"/>
              <a:ext cx="838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Team</a:t>
              </a:r>
            </a:p>
            <a:p>
              <a:pPr algn="r"/>
              <a:r>
                <a:rPr lang="en-US" dirty="0" smtClean="0"/>
                <a:t>Mgmt</a:t>
              </a:r>
              <a:endParaRPr lang="en-US" dirty="0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5181600" y="914400"/>
              <a:ext cx="1691640" cy="1200150"/>
              <a:chOff x="5181600" y="914400"/>
              <a:chExt cx="1691640" cy="120015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181600" y="914400"/>
                <a:ext cx="1691640" cy="120015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39999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accent3">
                      <a:lumMod val="20000"/>
                      <a:lumOff val="80000"/>
                    </a:schemeClr>
                  </a:gs>
                </a:gsLst>
                <a:lin ang="5400000" scaled="1"/>
                <a:tileRect/>
              </a:gradFill>
              <a:ln>
                <a:solidFill>
                  <a:schemeClr val="accent3">
                    <a:lumMod val="50000"/>
                  </a:schemeClr>
                </a:solidFill>
                <a:prstDash val="sysDash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267333" y="1182469"/>
                <a:ext cx="1524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Autonomy &amp;</a:t>
                </a:r>
              </a:p>
              <a:p>
                <a:pPr algn="ctr"/>
                <a:r>
                  <a:rPr lang="en-US" dirty="0" smtClean="0"/>
                  <a:t>Dependency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2270760" y="914400"/>
              <a:ext cx="1691640" cy="1200150"/>
              <a:chOff x="2270760" y="914400"/>
              <a:chExt cx="1691640" cy="120015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2270760" y="914400"/>
                <a:ext cx="1691640" cy="120015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39999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accent3">
                      <a:lumMod val="20000"/>
                      <a:lumOff val="80000"/>
                    </a:schemeClr>
                  </a:gs>
                </a:gsLst>
                <a:lin ang="5400000" scaled="1"/>
                <a:tileRect/>
              </a:gradFill>
              <a:ln>
                <a:solidFill>
                  <a:schemeClr val="accent3">
                    <a:lumMod val="50000"/>
                  </a:schemeClr>
                </a:solidFill>
                <a:prstDash val="sysDash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375533" y="1316593"/>
                <a:ext cx="15019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Interactions</a:t>
                </a: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6186485" y="3276600"/>
              <a:ext cx="1738315" cy="1200150"/>
              <a:chOff x="6186485" y="3276600"/>
              <a:chExt cx="1738315" cy="1200150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6186485" y="3276600"/>
                <a:ext cx="1691640" cy="1200150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75000"/>
                    </a:schemeClr>
                  </a:gs>
                  <a:gs pos="39999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accent3">
                      <a:lumMod val="20000"/>
                      <a:lumOff val="80000"/>
                    </a:schemeClr>
                  </a:gs>
                </a:gsLst>
                <a:lin ang="10800000" scaled="0"/>
              </a:gradFill>
              <a:ln>
                <a:solidFill>
                  <a:schemeClr val="accent3">
                    <a:lumMod val="50000"/>
                  </a:schemeClr>
                </a:solidFill>
                <a:prstDash val="sysDash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362700" y="3678793"/>
                <a:ext cx="1562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Organization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3695697" y="4953000"/>
              <a:ext cx="1714503" cy="1200150"/>
              <a:chOff x="3962400" y="5410200"/>
              <a:chExt cx="1714503" cy="120015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6" name="Oval 25"/>
              <p:cNvSpPr/>
              <p:nvPr/>
            </p:nvSpPr>
            <p:spPr>
              <a:xfrm>
                <a:off x="3962400" y="5410200"/>
                <a:ext cx="1691640" cy="120015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39999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accent3">
                      <a:lumMod val="20000"/>
                      <a:lumOff val="8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accent3">
                    <a:lumMod val="50000"/>
                  </a:schemeClr>
                </a:solidFill>
                <a:prstDash val="sysDash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000934" y="5812393"/>
                <a:ext cx="16759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Self-production</a:t>
                </a: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990600" y="3276600"/>
              <a:ext cx="1828799" cy="1200150"/>
              <a:chOff x="990600" y="3276600"/>
              <a:chExt cx="1828799" cy="120015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023933" y="3276600"/>
                <a:ext cx="1691640" cy="120015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39999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accent3">
                      <a:lumMod val="20000"/>
                      <a:lumOff val="80000"/>
                    </a:schemeClr>
                  </a:gs>
                </a:gsLst>
                <a:lin ang="0" scaled="1"/>
                <a:tileRect/>
              </a:gradFill>
              <a:ln>
                <a:solidFill>
                  <a:schemeClr val="accent3">
                    <a:lumMod val="50000"/>
                  </a:schemeClr>
                </a:solidFill>
                <a:prstDash val="sysDash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990600" y="3678793"/>
                <a:ext cx="18287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Interdependency</a:t>
                </a:r>
              </a:p>
            </p:txBody>
          </p:sp>
        </p:grpSp>
        <p:cxnSp>
          <p:nvCxnSpPr>
            <p:cNvPr id="44" name="Straight Connector 43"/>
            <p:cNvCxnSpPr>
              <a:stCxn id="26" idx="0"/>
              <a:endCxn id="5" idx="3"/>
            </p:cNvCxnSpPr>
            <p:nvPr/>
          </p:nvCxnSpPr>
          <p:spPr>
            <a:xfrm flipH="1" flipV="1">
              <a:off x="4536612" y="3888156"/>
              <a:ext cx="4905" cy="1064844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105"/>
          <p:cNvGrpSpPr/>
          <p:nvPr/>
        </p:nvGrpSpPr>
        <p:grpSpPr>
          <a:xfrm>
            <a:off x="0" y="2209800"/>
            <a:ext cx="9144000" cy="5105400"/>
            <a:chOff x="0" y="2209800"/>
            <a:chExt cx="9144000" cy="5105400"/>
          </a:xfrm>
        </p:grpSpPr>
        <p:sp>
          <p:nvSpPr>
            <p:cNvPr id="93" name="Rectangle 92"/>
            <p:cNvSpPr/>
            <p:nvPr/>
          </p:nvSpPr>
          <p:spPr>
            <a:xfrm>
              <a:off x="0" y="3581400"/>
              <a:ext cx="9144000" cy="3505200"/>
            </a:xfrm>
            <a:prstGeom prst="rect">
              <a:avLst/>
            </a:prstGeom>
            <a:gradFill flip="none" rotWithShape="1">
              <a:gsLst>
                <a:gs pos="25000">
                  <a:schemeClr val="accent1">
                    <a:lumMod val="60000"/>
                    <a:lumOff val="4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rgbClr val="E9EFF7"/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1143000" y="2209800"/>
              <a:ext cx="4572000" cy="5105400"/>
              <a:chOff x="2637692" y="2286000"/>
              <a:chExt cx="3165231" cy="3534508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 flipV="1">
                <a:off x="2637692" y="3276601"/>
                <a:ext cx="410308" cy="24911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V="1">
                <a:off x="3048000" y="2514600"/>
                <a:ext cx="381000" cy="76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V="1">
                <a:off x="3429000" y="2286000"/>
                <a:ext cx="381000" cy="2286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3810000" y="2286000"/>
                <a:ext cx="304800" cy="45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flipV="1">
                <a:off x="4114800" y="2590800"/>
                <a:ext cx="152400" cy="152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4267200" y="2590800"/>
                <a:ext cx="609600" cy="1828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V="1">
                <a:off x="4876800" y="4191000"/>
                <a:ext cx="304800" cy="2286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5181600" y="4191000"/>
                <a:ext cx="621323" cy="162950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8" name="TextBox 97"/>
            <p:cNvSpPr txBox="1"/>
            <p:nvPr/>
          </p:nvSpPr>
          <p:spPr>
            <a:xfrm>
              <a:off x="228600" y="2590800"/>
              <a:ext cx="1524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 smtClean="0"/>
            </a:p>
            <a:p>
              <a:r>
                <a:rPr lang="en-US" dirty="0" smtClean="0"/>
                <a:t>Visible</a:t>
              </a:r>
            </a:p>
            <a:p>
              <a:r>
                <a:rPr lang="en-US" dirty="0" smtClean="0"/>
                <a:t>Objectivity</a:t>
              </a:r>
              <a:endParaRPr lang="en-US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28600" y="3660493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Invisible</a:t>
              </a:r>
            </a:p>
            <a:p>
              <a:r>
                <a:rPr lang="en-US" dirty="0" smtClean="0"/>
                <a:t>Subjectivity</a:t>
              </a:r>
              <a:endParaRPr lang="en-US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4416552" y="2590800"/>
              <a:ext cx="4191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Explanation:</a:t>
              </a:r>
              <a:r>
                <a:rPr lang="en-US" dirty="0" smtClean="0"/>
                <a:t> abstract, logical, analytical      perspectives, predominance of the disjunction, statements, </a:t>
              </a:r>
              <a:r>
                <a:rPr lang="en-US" dirty="0" err="1" smtClean="0"/>
                <a:t>desubjectivation</a:t>
              </a:r>
              <a:endParaRPr lang="en-US" dirty="0" smtClean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419600" y="3657600"/>
              <a:ext cx="4724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Comprehension:</a:t>
              </a:r>
              <a:r>
                <a:rPr lang="en-US" dirty="0" smtClean="0"/>
                <a:t> c</a:t>
              </a:r>
              <a:r>
                <a:rPr lang="pt-BR" dirty="0" smtClean="0"/>
                <a:t>oncrete, analog, global perspectives, </a:t>
              </a:r>
              <a:r>
                <a:rPr lang="en-US" dirty="0" smtClean="0"/>
                <a:t>predominance of the conjunction, projections &amp; identifications, implication of the subject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/>
          <p:cNvGrpSpPr/>
          <p:nvPr/>
        </p:nvGrpSpPr>
        <p:grpSpPr>
          <a:xfrm>
            <a:off x="-1" y="166260"/>
            <a:ext cx="9144001" cy="6485650"/>
            <a:chOff x="-1" y="166260"/>
            <a:chExt cx="9144001" cy="6485650"/>
          </a:xfrm>
        </p:grpSpPr>
        <p:sp>
          <p:nvSpPr>
            <p:cNvPr id="99" name="Rectangle 98"/>
            <p:cNvSpPr/>
            <p:nvPr/>
          </p:nvSpPr>
          <p:spPr>
            <a:xfrm rot="10800000">
              <a:off x="4648200" y="1444752"/>
              <a:ext cx="4495800" cy="40386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16000">
                  <a:schemeClr val="bg1">
                    <a:lumMod val="85000"/>
                  </a:schemeClr>
                </a:gs>
                <a:gs pos="30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0" y="1447800"/>
              <a:ext cx="4495800" cy="40386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16000">
                  <a:schemeClr val="bg1">
                    <a:lumMod val="85000"/>
                  </a:schemeClr>
                </a:gs>
                <a:gs pos="30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623455" y="166260"/>
              <a:ext cx="7772400" cy="6485650"/>
              <a:chOff x="623455" y="-13855"/>
              <a:chExt cx="7772400" cy="6485650"/>
            </a:xfrm>
          </p:grpSpPr>
          <p:grpSp>
            <p:nvGrpSpPr>
              <p:cNvPr id="93" name="Group 92"/>
              <p:cNvGrpSpPr/>
              <p:nvPr/>
            </p:nvGrpSpPr>
            <p:grpSpPr>
              <a:xfrm>
                <a:off x="623455" y="-13855"/>
                <a:ext cx="7772400" cy="6485650"/>
                <a:chOff x="623455" y="-13855"/>
                <a:chExt cx="7772400" cy="6485650"/>
              </a:xfrm>
            </p:grpSpPr>
            <p:cxnSp>
              <p:nvCxnSpPr>
                <p:cNvPr id="32" name="Straight Connector 31"/>
                <p:cNvCxnSpPr>
                  <a:endCxn id="20" idx="4"/>
                </p:cNvCxnSpPr>
                <p:nvPr/>
              </p:nvCxnSpPr>
              <p:spPr>
                <a:xfrm flipV="1">
                  <a:off x="4521513" y="1186295"/>
                  <a:ext cx="0" cy="2014105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sysDash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22" idx="1"/>
                </p:cNvCxnSpPr>
                <p:nvPr/>
              </p:nvCxnSpPr>
              <p:spPr>
                <a:xfrm flipH="1" flipV="1">
                  <a:off x="5410200" y="4267200"/>
                  <a:ext cx="933535" cy="105725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sysDash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Oval 20"/>
                <p:cNvSpPr/>
                <p:nvPr/>
              </p:nvSpPr>
              <p:spPr>
                <a:xfrm>
                  <a:off x="623455" y="576695"/>
                  <a:ext cx="7772400" cy="58951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  <a:prstDash val="sysDash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" name="Group 41"/>
                <p:cNvGrpSpPr/>
                <p:nvPr/>
              </p:nvGrpSpPr>
              <p:grpSpPr>
                <a:xfrm>
                  <a:off x="1143000" y="5148695"/>
                  <a:ext cx="1691640" cy="1200150"/>
                  <a:chOff x="1143000" y="5077700"/>
                  <a:chExt cx="1691640" cy="1200150"/>
                </a:xfrm>
              </p:grpSpPr>
              <p:sp>
                <p:nvSpPr>
                  <p:cNvPr id="11" name="Oval 10"/>
                  <p:cNvSpPr/>
                  <p:nvPr/>
                </p:nvSpPr>
                <p:spPr>
                  <a:xfrm>
                    <a:off x="1143000" y="5077700"/>
                    <a:ext cx="1691640" cy="120015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6">
                          <a:lumMod val="75000"/>
                        </a:schemeClr>
                      </a:gs>
                      <a:gs pos="39999">
                        <a:schemeClr val="accent6">
                          <a:lumMod val="60000"/>
                          <a:lumOff val="40000"/>
                        </a:schemeClr>
                      </a:gs>
                      <a:gs pos="70000">
                        <a:schemeClr val="accent6">
                          <a:lumMod val="40000"/>
                          <a:lumOff val="60000"/>
                        </a:schemeClr>
                      </a:gs>
                      <a:gs pos="100000">
                        <a:schemeClr val="accent6">
                          <a:lumMod val="20000"/>
                          <a:lumOff val="80000"/>
                        </a:schemeClr>
                      </a:gs>
                    </a:gsLst>
                    <a:lin ang="0" scaled="1"/>
                    <a:tileRect/>
                  </a:gradFill>
                  <a:ln>
                    <a:solidFill>
                      <a:schemeClr val="accent6">
                        <a:lumMod val="50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1219207" y="5382500"/>
                    <a:ext cx="152400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smtClean="0"/>
                      <a:t>Organizational</a:t>
                    </a:r>
                  </a:p>
                  <a:p>
                    <a:pPr algn="ctr"/>
                    <a:r>
                      <a:rPr lang="en-US" dirty="0" smtClean="0"/>
                      <a:t>Recursion</a:t>
                    </a:r>
                  </a:p>
                </p:txBody>
              </p:sp>
            </p:grpSp>
            <p:grpSp>
              <p:nvGrpSpPr>
                <p:cNvPr id="8" name="Group 39"/>
                <p:cNvGrpSpPr/>
                <p:nvPr/>
              </p:nvGrpSpPr>
              <p:grpSpPr>
                <a:xfrm>
                  <a:off x="3675693" y="-13855"/>
                  <a:ext cx="1691640" cy="1200150"/>
                  <a:chOff x="3675693" y="-103900"/>
                  <a:chExt cx="1691640" cy="1200150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3675693" y="-103900"/>
                    <a:ext cx="1691640" cy="120015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6">
                          <a:lumMod val="75000"/>
                        </a:schemeClr>
                      </a:gs>
                      <a:gs pos="39999">
                        <a:schemeClr val="accent6">
                          <a:lumMod val="60000"/>
                          <a:lumOff val="40000"/>
                        </a:schemeClr>
                      </a:gs>
                      <a:gs pos="70000">
                        <a:schemeClr val="accent6">
                          <a:lumMod val="40000"/>
                          <a:lumOff val="60000"/>
                        </a:schemeClr>
                      </a:gs>
                      <a:gs pos="100000">
                        <a:schemeClr val="accent6">
                          <a:lumMod val="20000"/>
                          <a:lumOff val="80000"/>
                        </a:schemeClr>
                      </a:gs>
                    </a:gsLst>
                    <a:lin ang="5400000" scaled="1"/>
                    <a:tileRect/>
                  </a:gradFill>
                  <a:ln>
                    <a:solidFill>
                      <a:schemeClr val="accent6">
                        <a:lumMod val="50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4002576" y="298293"/>
                    <a:ext cx="10668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smtClean="0"/>
                      <a:t>Dialogic</a:t>
                    </a:r>
                  </a:p>
                </p:txBody>
              </p:sp>
            </p:grpSp>
            <p:grpSp>
              <p:nvGrpSpPr>
                <p:cNvPr id="12" name="Group 40"/>
                <p:cNvGrpSpPr/>
                <p:nvPr/>
              </p:nvGrpSpPr>
              <p:grpSpPr>
                <a:xfrm>
                  <a:off x="6096000" y="5148695"/>
                  <a:ext cx="1691640" cy="1200150"/>
                  <a:chOff x="6096000" y="5001500"/>
                  <a:chExt cx="1691640" cy="1200150"/>
                </a:xfrm>
              </p:grpSpPr>
              <p:sp>
                <p:nvSpPr>
                  <p:cNvPr id="22" name="Oval 21"/>
                  <p:cNvSpPr/>
                  <p:nvPr/>
                </p:nvSpPr>
                <p:spPr>
                  <a:xfrm>
                    <a:off x="6096000" y="5001500"/>
                    <a:ext cx="1691640" cy="1200150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6">
                          <a:lumMod val="75000"/>
                        </a:schemeClr>
                      </a:gs>
                      <a:gs pos="39999">
                        <a:schemeClr val="accent6">
                          <a:lumMod val="60000"/>
                          <a:lumOff val="40000"/>
                        </a:schemeClr>
                      </a:gs>
                      <a:gs pos="70000">
                        <a:schemeClr val="accent6">
                          <a:lumMod val="40000"/>
                          <a:lumOff val="60000"/>
                        </a:schemeClr>
                      </a:gs>
                      <a:gs pos="100000">
                        <a:schemeClr val="accent6">
                          <a:lumMod val="20000"/>
                          <a:lumOff val="80000"/>
                        </a:schemeClr>
                      </a:gs>
                    </a:gsLst>
                    <a:lin ang="10800000" scaled="0"/>
                  </a:gradFill>
                  <a:ln>
                    <a:solidFill>
                      <a:schemeClr val="accent6">
                        <a:lumMod val="50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6300789" y="5403693"/>
                    <a:ext cx="13335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Holographic</a:t>
                    </a:r>
                  </a:p>
                </p:txBody>
              </p:sp>
            </p:grpSp>
            <p:cxnSp>
              <p:nvCxnSpPr>
                <p:cNvPr id="30" name="Straight Connector 29"/>
                <p:cNvCxnSpPr>
                  <a:stCxn id="11" idx="7"/>
                </p:cNvCxnSpPr>
                <p:nvPr/>
              </p:nvCxnSpPr>
              <p:spPr>
                <a:xfrm flipV="1">
                  <a:off x="2586905" y="4267200"/>
                  <a:ext cx="994495" cy="105725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sysDash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9" name="Group 58"/>
              <p:cNvGrpSpPr/>
              <p:nvPr/>
            </p:nvGrpSpPr>
            <p:grpSpPr>
              <a:xfrm>
                <a:off x="990600" y="1170700"/>
                <a:ext cx="6934200" cy="5238750"/>
                <a:chOff x="990600" y="914400"/>
                <a:chExt cx="6934200" cy="5238750"/>
              </a:xfrm>
            </p:grpSpPr>
            <p:cxnSp>
              <p:nvCxnSpPr>
                <p:cNvPr id="60" name="Straight Connector 59"/>
                <p:cNvCxnSpPr>
                  <a:endCxn id="86" idx="2"/>
                </p:cNvCxnSpPr>
                <p:nvPr/>
              </p:nvCxnSpPr>
              <p:spPr>
                <a:xfrm flipV="1">
                  <a:off x="2438400" y="3354827"/>
                  <a:ext cx="765047" cy="37897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sysDash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>
                  <a:stCxn id="85" idx="6"/>
                </p:cNvCxnSpPr>
                <p:nvPr/>
              </p:nvCxnSpPr>
              <p:spPr>
                <a:xfrm>
                  <a:off x="5833968" y="3350774"/>
                  <a:ext cx="795432" cy="53542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sysDash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flipH="1">
                  <a:off x="5029200" y="1143000"/>
                  <a:ext cx="1295400" cy="2286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sysDash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2971800" y="1676400"/>
                  <a:ext cx="838200" cy="12954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sysDash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" name="Oval 63"/>
                <p:cNvSpPr/>
                <p:nvPr/>
              </p:nvSpPr>
              <p:spPr>
                <a:xfrm>
                  <a:off x="2133600" y="990600"/>
                  <a:ext cx="4724400" cy="4724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  <a:prstDash val="sysDash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I</a:t>
                  </a:r>
                  <a:endParaRPr lang="en-US" dirty="0"/>
                </a:p>
              </p:txBody>
            </p:sp>
            <p:grpSp>
              <p:nvGrpSpPr>
                <p:cNvPr id="65" name="Group 11"/>
                <p:cNvGrpSpPr/>
                <p:nvPr/>
              </p:nvGrpSpPr>
              <p:grpSpPr>
                <a:xfrm>
                  <a:off x="3203447" y="2590800"/>
                  <a:ext cx="2630521" cy="1524000"/>
                  <a:chOff x="2441448" y="2667000"/>
                  <a:chExt cx="1978152" cy="1146048"/>
                </a:xfrm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84" name="Oval 83"/>
                  <p:cNvSpPr/>
                  <p:nvPr/>
                </p:nvSpPr>
                <p:spPr>
                  <a:xfrm>
                    <a:off x="2441448" y="2670048"/>
                    <a:ext cx="1143000" cy="1143000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1">
                          <a:lumMod val="75000"/>
                        </a:schemeClr>
                      </a:gs>
                      <a:gs pos="39999">
                        <a:srgbClr val="85C2FF"/>
                      </a:gs>
                      <a:gs pos="70000">
                        <a:srgbClr val="C4D6EB"/>
                      </a:gs>
                      <a:gs pos="100000">
                        <a:srgbClr val="FFEBFA"/>
                      </a:gs>
                    </a:gsLst>
                    <a:lin ang="0" scaled="1"/>
                  </a:gradFill>
                  <a:ln>
                    <a:solidFill>
                      <a:schemeClr val="tx2"/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" name="Oval 84"/>
                  <p:cNvSpPr/>
                  <p:nvPr/>
                </p:nvSpPr>
                <p:spPr>
                  <a:xfrm>
                    <a:off x="3276600" y="2667000"/>
                    <a:ext cx="1143000" cy="1143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1">
                          <a:lumMod val="75000"/>
                        </a:schemeClr>
                      </a:gs>
                      <a:gs pos="39999">
                        <a:srgbClr val="85C2FF"/>
                      </a:gs>
                      <a:gs pos="70000">
                        <a:srgbClr val="C4D6EB"/>
                      </a:gs>
                      <a:gs pos="100000">
                        <a:srgbClr val="FFEBFA"/>
                      </a:gs>
                    </a:gsLst>
                    <a:lin ang="10800000" scaled="1"/>
                    <a:tileRect/>
                  </a:gradFill>
                  <a:ln>
                    <a:solidFill>
                      <a:schemeClr val="tx2"/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Oval 85"/>
                  <p:cNvSpPr/>
                  <p:nvPr/>
                </p:nvSpPr>
                <p:spPr>
                  <a:xfrm>
                    <a:off x="2441448" y="2670048"/>
                    <a:ext cx="1143000" cy="1143000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66" name="TextBox 65"/>
                <p:cNvSpPr txBox="1"/>
                <p:nvPr/>
              </p:nvSpPr>
              <p:spPr>
                <a:xfrm>
                  <a:off x="3352800" y="3087469"/>
                  <a:ext cx="9144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Group</a:t>
                  </a:r>
                </a:p>
                <a:p>
                  <a:r>
                    <a:rPr lang="en-US" dirty="0" smtClean="0"/>
                    <a:t>Process</a:t>
                  </a:r>
                  <a:endParaRPr lang="en-US" dirty="0"/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4800600" y="3084576"/>
                  <a:ext cx="838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dirty="0" smtClean="0"/>
                    <a:t>Team</a:t>
                  </a:r>
                </a:p>
                <a:p>
                  <a:pPr algn="r"/>
                  <a:r>
                    <a:rPr lang="en-US" dirty="0" smtClean="0"/>
                    <a:t>Mgmt</a:t>
                  </a:r>
                  <a:endParaRPr lang="en-US" dirty="0"/>
                </a:p>
              </p:txBody>
            </p:sp>
            <p:grpSp>
              <p:nvGrpSpPr>
                <p:cNvPr id="68" name="Group 40"/>
                <p:cNvGrpSpPr/>
                <p:nvPr/>
              </p:nvGrpSpPr>
              <p:grpSpPr>
                <a:xfrm>
                  <a:off x="5181600" y="914400"/>
                  <a:ext cx="1691640" cy="1200150"/>
                  <a:chOff x="5181600" y="914400"/>
                  <a:chExt cx="1691640" cy="1200150"/>
                </a:xfrm>
              </p:grpSpPr>
              <p:sp>
                <p:nvSpPr>
                  <p:cNvPr id="82" name="Oval 10"/>
                  <p:cNvSpPr/>
                  <p:nvPr/>
                </p:nvSpPr>
                <p:spPr>
                  <a:xfrm>
                    <a:off x="5181600" y="914400"/>
                    <a:ext cx="1691640" cy="120015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3">
                          <a:lumMod val="75000"/>
                        </a:schemeClr>
                      </a:gs>
                      <a:gs pos="39999">
                        <a:schemeClr val="accent3">
                          <a:lumMod val="60000"/>
                          <a:lumOff val="40000"/>
                        </a:schemeClr>
                      </a:gs>
                      <a:gs pos="70000">
                        <a:schemeClr val="accent3">
                          <a:lumMod val="40000"/>
                          <a:lumOff val="60000"/>
                        </a:schemeClr>
                      </a:gs>
                      <a:gs pos="100000">
                        <a:schemeClr val="accent3">
                          <a:lumMod val="20000"/>
                          <a:lumOff val="80000"/>
                        </a:schemeClr>
                      </a:gs>
                    </a:gsLst>
                    <a:lin ang="5400000" scaled="1"/>
                    <a:tileRect/>
                  </a:gradFill>
                  <a:ln>
                    <a:solidFill>
                      <a:schemeClr val="accent3">
                        <a:lumMod val="50000"/>
                      </a:schemeClr>
                    </a:solidFill>
                    <a:prstDash val="sysDash"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" name="TextBox 82"/>
                  <p:cNvSpPr txBox="1"/>
                  <p:nvPr/>
                </p:nvSpPr>
                <p:spPr>
                  <a:xfrm>
                    <a:off x="5267333" y="1182469"/>
                    <a:ext cx="152400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smtClean="0"/>
                      <a:t>Autonomy &amp;</a:t>
                    </a:r>
                  </a:p>
                  <a:p>
                    <a:pPr algn="ctr"/>
                    <a:r>
                      <a:rPr lang="en-US" dirty="0" smtClean="0"/>
                      <a:t>Dependency</a:t>
                    </a:r>
                  </a:p>
                </p:txBody>
              </p:sp>
            </p:grpSp>
            <p:grpSp>
              <p:nvGrpSpPr>
                <p:cNvPr id="69" name="Group 39"/>
                <p:cNvGrpSpPr/>
                <p:nvPr/>
              </p:nvGrpSpPr>
              <p:grpSpPr>
                <a:xfrm>
                  <a:off x="2270760" y="914400"/>
                  <a:ext cx="1691640" cy="1200150"/>
                  <a:chOff x="2270760" y="914400"/>
                  <a:chExt cx="1691640" cy="1200150"/>
                </a:xfrm>
              </p:grpSpPr>
              <p:sp>
                <p:nvSpPr>
                  <p:cNvPr id="80" name="Oval 79"/>
                  <p:cNvSpPr/>
                  <p:nvPr/>
                </p:nvSpPr>
                <p:spPr>
                  <a:xfrm>
                    <a:off x="2270760" y="914400"/>
                    <a:ext cx="1691640" cy="120015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3">
                          <a:lumMod val="75000"/>
                        </a:schemeClr>
                      </a:gs>
                      <a:gs pos="39999">
                        <a:schemeClr val="accent3">
                          <a:lumMod val="60000"/>
                          <a:lumOff val="40000"/>
                        </a:schemeClr>
                      </a:gs>
                      <a:gs pos="70000">
                        <a:schemeClr val="accent3">
                          <a:lumMod val="40000"/>
                          <a:lumOff val="60000"/>
                        </a:schemeClr>
                      </a:gs>
                      <a:gs pos="100000">
                        <a:schemeClr val="accent3">
                          <a:lumMod val="20000"/>
                          <a:lumOff val="80000"/>
                        </a:schemeClr>
                      </a:gs>
                    </a:gsLst>
                    <a:lin ang="5400000" scaled="1"/>
                    <a:tileRect/>
                  </a:gradFill>
                  <a:ln>
                    <a:solidFill>
                      <a:schemeClr val="accent3">
                        <a:lumMod val="50000"/>
                      </a:schemeClr>
                    </a:solidFill>
                    <a:prstDash val="sysDash"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2375533" y="1316593"/>
                    <a:ext cx="150191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smtClean="0"/>
                      <a:t>Interactions</a:t>
                    </a:r>
                  </a:p>
                </p:txBody>
              </p:sp>
            </p:grpSp>
            <p:grpSp>
              <p:nvGrpSpPr>
                <p:cNvPr id="70" name="Group 41"/>
                <p:cNvGrpSpPr/>
                <p:nvPr/>
              </p:nvGrpSpPr>
              <p:grpSpPr>
                <a:xfrm>
                  <a:off x="6186485" y="3276600"/>
                  <a:ext cx="1738315" cy="1200150"/>
                  <a:chOff x="6186485" y="3276600"/>
                  <a:chExt cx="1738315" cy="1200150"/>
                </a:xfrm>
              </p:grpSpPr>
              <p:sp>
                <p:nvSpPr>
                  <p:cNvPr id="78" name="Oval 77"/>
                  <p:cNvSpPr/>
                  <p:nvPr/>
                </p:nvSpPr>
                <p:spPr>
                  <a:xfrm>
                    <a:off x="6186485" y="3276600"/>
                    <a:ext cx="1691640" cy="1200150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3">
                          <a:lumMod val="75000"/>
                        </a:schemeClr>
                      </a:gs>
                      <a:gs pos="39999">
                        <a:schemeClr val="accent3">
                          <a:lumMod val="60000"/>
                          <a:lumOff val="40000"/>
                        </a:schemeClr>
                      </a:gs>
                      <a:gs pos="70000">
                        <a:schemeClr val="accent3">
                          <a:lumMod val="40000"/>
                          <a:lumOff val="60000"/>
                        </a:schemeClr>
                      </a:gs>
                      <a:gs pos="100000">
                        <a:schemeClr val="accent3">
                          <a:lumMod val="20000"/>
                          <a:lumOff val="80000"/>
                        </a:schemeClr>
                      </a:gs>
                    </a:gsLst>
                    <a:lin ang="10800000" scaled="0"/>
                  </a:gradFill>
                  <a:ln>
                    <a:solidFill>
                      <a:schemeClr val="accent3">
                        <a:lumMod val="50000"/>
                      </a:schemeClr>
                    </a:solidFill>
                    <a:prstDash val="sysDash"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6362700" y="3678793"/>
                    <a:ext cx="15621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Organization</a:t>
                    </a:r>
                  </a:p>
                </p:txBody>
              </p:sp>
            </p:grpSp>
            <p:grpSp>
              <p:nvGrpSpPr>
                <p:cNvPr id="71" name="Group 24"/>
                <p:cNvGrpSpPr/>
                <p:nvPr/>
              </p:nvGrpSpPr>
              <p:grpSpPr>
                <a:xfrm>
                  <a:off x="3695697" y="4953000"/>
                  <a:ext cx="1714503" cy="1200150"/>
                  <a:chOff x="3962400" y="5410200"/>
                  <a:chExt cx="1714503" cy="1200150"/>
                </a:xfrm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76" name="Oval 75"/>
                  <p:cNvSpPr/>
                  <p:nvPr/>
                </p:nvSpPr>
                <p:spPr>
                  <a:xfrm>
                    <a:off x="3962400" y="5410200"/>
                    <a:ext cx="1691640" cy="120015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3">
                          <a:lumMod val="75000"/>
                        </a:schemeClr>
                      </a:gs>
                      <a:gs pos="39999">
                        <a:schemeClr val="accent3">
                          <a:lumMod val="60000"/>
                          <a:lumOff val="40000"/>
                        </a:schemeClr>
                      </a:gs>
                      <a:gs pos="70000">
                        <a:schemeClr val="accent3">
                          <a:lumMod val="40000"/>
                          <a:lumOff val="60000"/>
                        </a:schemeClr>
                      </a:gs>
                      <a:gs pos="100000">
                        <a:schemeClr val="accent3">
                          <a:lumMod val="20000"/>
                          <a:lumOff val="80000"/>
                        </a:schemeClr>
                      </a:gs>
                    </a:gsLst>
                    <a:lin ang="16200000" scaled="1"/>
                    <a:tileRect/>
                  </a:gradFill>
                  <a:ln>
                    <a:solidFill>
                      <a:schemeClr val="accent3">
                        <a:lumMod val="50000"/>
                      </a:schemeClr>
                    </a:solidFill>
                    <a:prstDash val="sysDash"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TextBox 76"/>
                  <p:cNvSpPr txBox="1"/>
                  <p:nvPr/>
                </p:nvSpPr>
                <p:spPr>
                  <a:xfrm>
                    <a:off x="4000934" y="5812393"/>
                    <a:ext cx="167596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Self-production</a:t>
                    </a:r>
                  </a:p>
                </p:txBody>
              </p:sp>
            </p:grpSp>
            <p:grpSp>
              <p:nvGrpSpPr>
                <p:cNvPr id="72" name="Group 38"/>
                <p:cNvGrpSpPr/>
                <p:nvPr/>
              </p:nvGrpSpPr>
              <p:grpSpPr>
                <a:xfrm>
                  <a:off x="990600" y="3276600"/>
                  <a:ext cx="1828799" cy="1200150"/>
                  <a:chOff x="990600" y="3276600"/>
                  <a:chExt cx="1828799" cy="1200150"/>
                </a:xfrm>
              </p:grpSpPr>
              <p:sp>
                <p:nvSpPr>
                  <p:cNvPr id="74" name="Oval 73"/>
                  <p:cNvSpPr/>
                  <p:nvPr/>
                </p:nvSpPr>
                <p:spPr>
                  <a:xfrm>
                    <a:off x="1023933" y="3276600"/>
                    <a:ext cx="1691640" cy="120015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3">
                          <a:lumMod val="75000"/>
                        </a:schemeClr>
                      </a:gs>
                      <a:gs pos="39999">
                        <a:schemeClr val="accent3">
                          <a:lumMod val="60000"/>
                          <a:lumOff val="40000"/>
                        </a:schemeClr>
                      </a:gs>
                      <a:gs pos="70000">
                        <a:schemeClr val="accent3">
                          <a:lumMod val="40000"/>
                          <a:lumOff val="60000"/>
                        </a:schemeClr>
                      </a:gs>
                      <a:gs pos="100000">
                        <a:schemeClr val="accent3">
                          <a:lumMod val="20000"/>
                          <a:lumOff val="80000"/>
                        </a:schemeClr>
                      </a:gs>
                    </a:gsLst>
                    <a:lin ang="0" scaled="1"/>
                    <a:tileRect/>
                  </a:gradFill>
                  <a:ln>
                    <a:solidFill>
                      <a:schemeClr val="accent3">
                        <a:lumMod val="50000"/>
                      </a:schemeClr>
                    </a:solidFill>
                    <a:prstDash val="sysDash"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" name="TextBox 74"/>
                  <p:cNvSpPr txBox="1"/>
                  <p:nvPr/>
                </p:nvSpPr>
                <p:spPr>
                  <a:xfrm>
                    <a:off x="990600" y="3678793"/>
                    <a:ext cx="182879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Interdependency</a:t>
                    </a:r>
                  </a:p>
                </p:txBody>
              </p:sp>
            </p:grpSp>
            <p:cxnSp>
              <p:nvCxnSpPr>
                <p:cNvPr id="73" name="Straight Connector 72"/>
                <p:cNvCxnSpPr>
                  <a:stCxn id="76" idx="0"/>
                  <a:endCxn id="85" idx="3"/>
                </p:cNvCxnSpPr>
                <p:nvPr/>
              </p:nvCxnSpPr>
              <p:spPr>
                <a:xfrm flipH="1" flipV="1">
                  <a:off x="4536612" y="3888156"/>
                  <a:ext cx="4905" cy="106484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sysDash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5" name="TextBox 94"/>
            <p:cNvSpPr txBox="1"/>
            <p:nvPr/>
          </p:nvSpPr>
          <p:spPr>
            <a:xfrm rot="16200000">
              <a:off x="-2305737" y="3143936"/>
              <a:ext cx="5257804" cy="646331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srgbClr val="FFFF00">
                  <a:alpha val="40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/>
                <a:t>COMPREHENSION</a:t>
              </a:r>
              <a:endParaRPr lang="en-US" sz="3600" b="1" dirty="0"/>
            </a:p>
          </p:txBody>
        </p:sp>
        <p:sp>
          <p:nvSpPr>
            <p:cNvPr id="96" name="TextBox 95"/>
            <p:cNvSpPr txBox="1"/>
            <p:nvPr/>
          </p:nvSpPr>
          <p:spPr>
            <a:xfrm rot="5400000">
              <a:off x="6953935" y="3143935"/>
              <a:ext cx="3733799" cy="646331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srgbClr val="FFFF00">
                  <a:alpha val="40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/>
                <a:t>EXPLANATION</a:t>
              </a:r>
              <a:endParaRPr lang="en-US" sz="3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96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Magda C Kaspary</dc:creator>
  <cp:lastModifiedBy>Magda C Kaspary</cp:lastModifiedBy>
  <cp:revision>51</cp:revision>
  <dcterms:created xsi:type="dcterms:W3CDTF">2013-05-29T22:04:15Z</dcterms:created>
  <dcterms:modified xsi:type="dcterms:W3CDTF">2013-05-30T01:20:56Z</dcterms:modified>
</cp:coreProperties>
</file>